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61" r:id="rId4"/>
    <p:sldId id="276" r:id="rId5"/>
    <p:sldId id="277" r:id="rId6"/>
    <p:sldId id="275" r:id="rId7"/>
    <p:sldId id="274" r:id="rId8"/>
    <p:sldId id="273" r:id="rId9"/>
    <p:sldId id="271" r:id="rId10"/>
    <p:sldId id="270" r:id="rId11"/>
    <p:sldId id="268" r:id="rId12"/>
    <p:sldId id="269" r:id="rId13"/>
    <p:sldId id="267" r:id="rId14"/>
    <p:sldId id="266" r:id="rId15"/>
    <p:sldId id="265" r:id="rId16"/>
    <p:sldId id="264" r:id="rId17"/>
    <p:sldId id="263" r:id="rId18"/>
    <p:sldId id="262" r:id="rId19"/>
    <p:sldId id="281" r:id="rId20"/>
    <p:sldId id="282" r:id="rId21"/>
    <p:sldId id="283" r:id="rId22"/>
    <p:sldId id="285" r:id="rId23"/>
    <p:sldId id="286" r:id="rId24"/>
    <p:sldId id="284" r:id="rId25"/>
    <p:sldId id="280" r:id="rId26"/>
    <p:sldId id="279" r:id="rId27"/>
    <p:sldId id="287" r:id="rId28"/>
    <p:sldId id="288" r:id="rId29"/>
    <p:sldId id="289" r:id="rId30"/>
    <p:sldId id="278" r:id="rId31"/>
    <p:sldId id="290" r:id="rId32"/>
    <p:sldId id="291" r:id="rId33"/>
    <p:sldId id="260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ti mohtar" initials="sm" lastIdx="1" clrIdx="0">
    <p:extLst>
      <p:ext uri="{19B8F6BF-5375-455C-9EA6-DF929625EA0E}">
        <p15:presenceInfo xmlns:p15="http://schemas.microsoft.com/office/powerpoint/2012/main" userId="fa34d19df649bcae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CCCC"/>
    <a:srgbClr val="FF7C80"/>
    <a:srgbClr val="FF5050"/>
    <a:srgbClr val="FF33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27574" autoAdjust="0"/>
    <p:restoredTop sz="92739"/>
  </p:normalViewPr>
  <p:slideViewPr>
    <p:cSldViewPr>
      <p:cViewPr varScale="1">
        <p:scale>
          <a:sx n="64" d="100"/>
          <a:sy n="64" d="100"/>
        </p:scale>
        <p:origin x="99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09-03T16:38:53.320" idx="1">
    <p:pos x="10" y="10"/>
    <p:text/>
    <p:extLst>
      <p:ext uri="{C676402C-5697-4E1C-873F-D02D1690AC5C}">
        <p15:threadingInfo xmlns:p15="http://schemas.microsoft.com/office/powerpoint/2012/main" timeZoneBias="-48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19701F-3B67-4943-AFA0-E675B447B4A3}" type="datetimeFigureOut">
              <a:rPr lang="en-US" smtClean="0"/>
              <a:t>12/31/2019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EB3598-D41E-4E76-9A6B-5B93E7E29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3364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EB3598-D41E-4E76-9A6B-5B93E7E29AB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25760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EB3598-D41E-4E76-9A6B-5B93E7E29ABB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5891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4D4DE-D78A-4980-8F80-24DC2C951752}" type="datetime1">
              <a:rPr lang="en-US" smtClean="0"/>
              <a:t>12/31/2019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E224-55DF-43CC-81CF-D017DC1DE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321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111A4-AE01-47BB-841E-ED636944F369}" type="datetime1">
              <a:rPr lang="en-US" smtClean="0"/>
              <a:t>12/31/2019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E224-55DF-43CC-81CF-D017DC1DE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065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ADD41-1D3A-423C-9C71-49863C2A0F46}" type="datetime1">
              <a:rPr lang="en-US" smtClean="0"/>
              <a:t>12/31/2019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E224-55DF-43CC-81CF-D017DC1DE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5658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67977-E700-4DB2-9350-E1D6E749B7D6}" type="datetime1">
              <a:rPr lang="en-US" smtClean="0"/>
              <a:t>12/31/2019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E224-55DF-43CC-81CF-D017DC1DE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087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06E3B-9CE0-4012-974D-3796526749D1}" type="datetime1">
              <a:rPr lang="en-US" smtClean="0"/>
              <a:t>12/31/2019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E224-55DF-43CC-81CF-D017DC1DE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8743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05F0B-4747-4290-82B7-686F61DBB65A}" type="datetime1">
              <a:rPr lang="en-US" smtClean="0"/>
              <a:t>12/31/2019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E224-55DF-43CC-81CF-D017DC1DE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489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ED142C-13A5-48AB-B17F-60353276A58E}" type="datetime1">
              <a:rPr lang="en-US" smtClean="0"/>
              <a:t>12/31/2019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E224-55DF-43CC-81CF-D017DC1DE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851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B1D6E-145A-440E-BDDE-B8C570D63450}" type="datetime1">
              <a:rPr lang="en-US" smtClean="0"/>
              <a:t>12/31/2019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E224-55DF-43CC-81CF-D017DC1DE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3331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1AE3B-AB28-4644-A3EA-380AF68BC751}" type="datetime1">
              <a:rPr lang="en-US" smtClean="0"/>
              <a:t>12/31/2019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E224-55DF-43CC-81CF-D017DC1DE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5197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07B7F-E733-4186-8645-A6D5715260AE}" type="datetime1">
              <a:rPr lang="en-US" smtClean="0"/>
              <a:t>12/31/2019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E224-55DF-43CC-81CF-D017DC1DE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017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34621-1702-427C-A170-FA93B16A67B8}" type="datetime1">
              <a:rPr lang="en-US" smtClean="0"/>
              <a:t>12/31/2019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E224-55DF-43CC-81CF-D017DC1DE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6775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7E6426-4564-4A8C-9E1A-717D45A83A3B}" type="datetime1">
              <a:rPr lang="en-US" smtClean="0"/>
              <a:t>12/31/2019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15E224-55DF-43CC-81CF-D017DC1DE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201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tif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tiff"/><Relationship Id="rId5" Type="http://schemas.openxmlformats.org/officeDocument/2006/relationships/image" Target="../media/image8.tiff"/><Relationship Id="rId4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ight Triangle 15"/>
          <p:cNvSpPr/>
          <p:nvPr/>
        </p:nvSpPr>
        <p:spPr>
          <a:xfrm rot="5400000">
            <a:off x="190500" y="-190500"/>
            <a:ext cx="2514600" cy="2895600"/>
          </a:xfrm>
          <a:prstGeom prst="rtTriangle">
            <a:avLst/>
          </a:prstGeom>
          <a:solidFill>
            <a:srgbClr val="FF5050">
              <a:alpha val="85000"/>
            </a:srgbClr>
          </a:solidFill>
          <a:ln>
            <a:solidFill>
              <a:srgbClr val="FF3300">
                <a:alpha val="8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4146" y="1856163"/>
            <a:ext cx="6634303" cy="1470025"/>
          </a:xfrm>
        </p:spPr>
        <p:txBody>
          <a:bodyPr>
            <a:normAutofit fontScale="90000"/>
          </a:bodyPr>
          <a:lstStyle/>
          <a:p>
            <a:r>
              <a:rPr lang="en-US" altLang="en-US" b="1" dirty="0">
                <a:solidFill>
                  <a:srgbClr val="000000"/>
                </a:solidFill>
              </a:rPr>
              <a:t>Training of Core Trainers </a:t>
            </a:r>
            <a:br>
              <a:rPr lang="en-US" altLang="en-US" b="1" dirty="0">
                <a:solidFill>
                  <a:srgbClr val="000000"/>
                </a:solidFill>
              </a:rPr>
            </a:br>
            <a:r>
              <a:rPr lang="en-US" altLang="en-US" b="1" dirty="0">
                <a:solidFill>
                  <a:srgbClr val="000000"/>
                </a:solidFill>
              </a:rPr>
              <a:t>CPG Management of </a:t>
            </a:r>
            <a:r>
              <a:rPr lang="en-US" altLang="en-US" b="1" dirty="0" err="1">
                <a:solidFill>
                  <a:srgbClr val="000000"/>
                </a:solidFill>
              </a:rPr>
              <a:t>Haemophilia</a:t>
            </a:r>
            <a:br>
              <a:rPr lang="en-US" altLang="en-US" b="1" dirty="0">
                <a:solidFill>
                  <a:srgbClr val="000000"/>
                </a:solidFill>
              </a:rPr>
            </a:br>
            <a:br>
              <a:rPr lang="en-US" altLang="en-US" b="1" dirty="0">
                <a:solidFill>
                  <a:srgbClr val="000000"/>
                </a:solidFill>
              </a:rPr>
            </a:br>
            <a:r>
              <a:rPr lang="en-US" altLang="en-US" b="1" dirty="0"/>
              <a:t>Treatment of Musculoskeletal Complications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4518400"/>
            <a:ext cx="7315200" cy="175260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sz="2400" b="1" dirty="0">
                <a:solidFill>
                  <a:schemeClr val="tx1"/>
                </a:solidFill>
              </a:rPr>
              <a:t>Miss </a:t>
            </a:r>
            <a:r>
              <a:rPr lang="en-US" sz="2400" b="1" dirty="0" err="1">
                <a:solidFill>
                  <a:schemeClr val="tx1"/>
                </a:solidFill>
              </a:rPr>
              <a:t>Nor’Ashikin</a:t>
            </a:r>
            <a:r>
              <a:rPr lang="en-US" sz="2400" b="1" dirty="0">
                <a:solidFill>
                  <a:schemeClr val="tx1"/>
                </a:solidFill>
              </a:rPr>
              <a:t> Johari</a:t>
            </a:r>
          </a:p>
          <a:p>
            <a:pPr>
              <a:spcBef>
                <a:spcPts val="0"/>
              </a:spcBef>
            </a:pPr>
            <a:r>
              <a:rPr lang="en-US" sz="2400" dirty="0">
                <a:solidFill>
                  <a:schemeClr val="tx1"/>
                </a:solidFill>
              </a:rPr>
              <a:t>Consultant </a:t>
            </a:r>
            <a:r>
              <a:rPr lang="en-US" sz="2400" dirty="0" err="1">
                <a:solidFill>
                  <a:schemeClr val="tx1"/>
                </a:solidFill>
              </a:rPr>
              <a:t>Paediatric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Orthopaedic</a:t>
            </a:r>
            <a:r>
              <a:rPr lang="en-US" sz="2400" dirty="0">
                <a:solidFill>
                  <a:schemeClr val="tx1"/>
                </a:solidFill>
              </a:rPr>
              <a:t> Surgeon</a:t>
            </a:r>
          </a:p>
          <a:p>
            <a:pPr>
              <a:spcBef>
                <a:spcPts val="0"/>
              </a:spcBef>
            </a:pPr>
            <a:r>
              <a:rPr lang="en-US" sz="2400" dirty="0">
                <a:solidFill>
                  <a:schemeClr val="tx1"/>
                </a:solidFill>
              </a:rPr>
              <a:t>Women &amp; Children Hospital, Kuala Lumpur</a:t>
            </a:r>
          </a:p>
        </p:txBody>
      </p:sp>
      <p:sp>
        <p:nvSpPr>
          <p:cNvPr id="13" name="Right Triangle 12"/>
          <p:cNvSpPr/>
          <p:nvPr/>
        </p:nvSpPr>
        <p:spPr>
          <a:xfrm>
            <a:off x="0" y="914400"/>
            <a:ext cx="2362200" cy="5943600"/>
          </a:xfrm>
          <a:prstGeom prst="rtTriangle">
            <a:avLst/>
          </a:prstGeom>
          <a:solidFill>
            <a:srgbClr val="FF5050">
              <a:alpha val="85000"/>
            </a:srgbClr>
          </a:solidFill>
          <a:ln>
            <a:solidFill>
              <a:srgbClr val="FF5050">
                <a:alpha val="85098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Triangle 13"/>
          <p:cNvSpPr/>
          <p:nvPr/>
        </p:nvSpPr>
        <p:spPr>
          <a:xfrm>
            <a:off x="0" y="0"/>
            <a:ext cx="1447800" cy="6858000"/>
          </a:xfrm>
          <a:prstGeom prst="rtTriangle">
            <a:avLst/>
          </a:prstGeom>
          <a:solidFill>
            <a:srgbClr val="FFCCCC"/>
          </a:solidFill>
          <a:ln>
            <a:solidFill>
              <a:srgbClr val="FF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5578677" y="5867400"/>
            <a:ext cx="3361527" cy="825002"/>
            <a:chOff x="4728535" y="117363"/>
            <a:chExt cx="4246915" cy="1129804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10456" y="117363"/>
              <a:ext cx="1264994" cy="1129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4728535" y="353332"/>
              <a:ext cx="2984278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200" dirty="0"/>
                <a:t>CLINICAL PRACTICE GUIDELINES</a:t>
              </a:r>
            </a:p>
            <a:p>
              <a:pPr algn="r"/>
              <a:r>
                <a:rPr lang="en-US" dirty="0"/>
                <a:t>Management of </a:t>
              </a:r>
              <a:r>
                <a:rPr lang="en-US" dirty="0" err="1"/>
                <a:t>Haemophilia</a:t>
              </a:r>
              <a:r>
                <a:rPr lang="en-US" dirty="0"/>
                <a:t> </a:t>
              </a: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5050" y="228600"/>
            <a:ext cx="1575154" cy="2425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6B21F1-89DD-4582-98D8-6DC3A2EE6D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E224-55DF-43CC-81CF-D017DC1DE51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6222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22"/>
            <a:ext cx="8229600" cy="1143000"/>
          </a:xfrm>
        </p:spPr>
        <p:txBody>
          <a:bodyPr/>
          <a:lstStyle/>
          <a:p>
            <a:r>
              <a:rPr lang="en-US" b="1" dirty="0"/>
              <a:t>Synovitis</a:t>
            </a:r>
            <a:r>
              <a:rPr lang="en-US" sz="2000" b="1" dirty="0"/>
              <a:t>-6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COMPLICATIONS OF RADIOSYNOVECTOMY</a:t>
            </a:r>
            <a:endParaRPr lang="en-MY" dirty="0"/>
          </a:p>
          <a:p>
            <a:pPr marL="0" indent="0">
              <a:buNone/>
            </a:pPr>
            <a:r>
              <a:rPr lang="en-MY" dirty="0"/>
              <a:t>1. </a:t>
            </a:r>
            <a:r>
              <a:rPr lang="en-MY" b="1" dirty="0"/>
              <a:t>Puncture-related events:</a:t>
            </a:r>
          </a:p>
          <a:p>
            <a:pPr marL="804863" indent="-354013"/>
            <a:r>
              <a:rPr lang="en-MY" dirty="0"/>
              <a:t>post-operative swelling</a:t>
            </a:r>
          </a:p>
          <a:p>
            <a:pPr marL="804863" indent="-354013"/>
            <a:r>
              <a:rPr lang="en-MY" dirty="0"/>
              <a:t>local inflammation </a:t>
            </a:r>
          </a:p>
          <a:p>
            <a:pPr marL="804863" indent="-354013"/>
            <a:r>
              <a:rPr lang="en-MY" dirty="0"/>
              <a:t>extra-articular radioactive spills</a:t>
            </a:r>
          </a:p>
          <a:p>
            <a:pPr marL="804863" indent="-354013"/>
            <a:r>
              <a:rPr lang="en-MY" dirty="0"/>
              <a:t>radiation induced synovitis </a:t>
            </a:r>
          </a:p>
          <a:p>
            <a:pPr marL="804863" indent="-354013"/>
            <a:r>
              <a:rPr lang="en-MY" dirty="0"/>
              <a:t>skin tract necrosis</a:t>
            </a:r>
          </a:p>
          <a:p>
            <a:pPr marL="804863" indent="-354013" algn="just"/>
            <a:r>
              <a:rPr lang="en-MY" dirty="0"/>
              <a:t>para-articular necrosis</a:t>
            </a:r>
          </a:p>
          <a:p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457200" y="0"/>
            <a:ext cx="8686799" cy="6858000"/>
            <a:chOff x="457200" y="0"/>
            <a:chExt cx="8686799" cy="6858000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5965503"/>
              <a:ext cx="838200" cy="7486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1066800" y="6248400"/>
              <a:ext cx="1888659" cy="384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00" dirty="0"/>
                <a:t>CLINICAL PRACTICE GUIDELINES</a:t>
              </a:r>
            </a:p>
            <a:p>
              <a:pPr algn="r"/>
              <a:r>
                <a:rPr lang="en-US" sz="1100" dirty="0"/>
                <a:t>Management of </a:t>
              </a:r>
              <a:r>
                <a:rPr lang="en-US" sz="1100" dirty="0" err="1"/>
                <a:t>Haemophilia</a:t>
              </a:r>
              <a:r>
                <a:rPr lang="en-US" sz="1100" dirty="0"/>
                <a:t> </a:t>
              </a:r>
            </a:p>
          </p:txBody>
        </p:sp>
        <p:sp>
          <p:nvSpPr>
            <p:cNvPr id="11" name="Right Triangle 10"/>
            <p:cNvSpPr/>
            <p:nvPr/>
          </p:nvSpPr>
          <p:spPr>
            <a:xfrm rot="16200000">
              <a:off x="5600700" y="3314700"/>
              <a:ext cx="5638800" cy="1447799"/>
            </a:xfrm>
            <a:prstGeom prst="rtTriangle">
              <a:avLst/>
            </a:prstGeom>
            <a:solidFill>
              <a:srgbClr val="FFCCCC"/>
            </a:solidFill>
            <a:ln>
              <a:solidFill>
                <a:srgbClr val="FFCC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ight Triangle 11"/>
            <p:cNvSpPr/>
            <p:nvPr/>
          </p:nvSpPr>
          <p:spPr>
            <a:xfrm rot="10800000">
              <a:off x="7924799" y="0"/>
              <a:ext cx="1219199" cy="2438400"/>
            </a:xfrm>
            <a:prstGeom prst="rtTriangle">
              <a:avLst/>
            </a:prstGeom>
            <a:solidFill>
              <a:srgbClr val="FF7C80"/>
            </a:solidFill>
            <a:ln>
              <a:solidFill>
                <a:srgbClr val="FF7C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6AAEEB-CD9F-4834-8AFC-A2AEA0DD3F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E224-55DF-43CC-81CF-D017DC1DE51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5315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4805"/>
            <a:ext cx="8229600" cy="1143000"/>
          </a:xfrm>
        </p:spPr>
        <p:txBody>
          <a:bodyPr/>
          <a:lstStyle/>
          <a:p>
            <a:r>
              <a:rPr lang="en-US" b="1" dirty="0"/>
              <a:t>Synovitis</a:t>
            </a:r>
            <a:r>
              <a:rPr lang="en-US" sz="2000" b="1" dirty="0"/>
              <a:t>-7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COMPLICATION OF RADIOSYNOVECTOMY</a:t>
            </a:r>
          </a:p>
          <a:p>
            <a:pPr marL="0" indent="0">
              <a:buNone/>
            </a:pPr>
            <a:r>
              <a:rPr lang="en-MY" dirty="0"/>
              <a:t>2. </a:t>
            </a:r>
            <a:r>
              <a:rPr lang="en-MY" b="1" dirty="0"/>
              <a:t>Procedure failure</a:t>
            </a:r>
          </a:p>
          <a:p>
            <a:pPr marL="723900" indent="-358775"/>
            <a:r>
              <a:rPr lang="en-MY" dirty="0"/>
              <a:t>Failure to control synovitis in patients with thickened, hypertrophic synovium due to limited penetration power (1 - 2.8 mm) of the radioisotope</a:t>
            </a:r>
          </a:p>
          <a:p>
            <a:pPr marL="723900" indent="-358775"/>
            <a:r>
              <a:rPr lang="en-MY" dirty="0"/>
              <a:t>Repeat </a:t>
            </a:r>
            <a:r>
              <a:rPr lang="en-MY" dirty="0" err="1"/>
              <a:t>radiosynovectomies</a:t>
            </a:r>
            <a:endParaRPr lang="en-MY" dirty="0"/>
          </a:p>
          <a:p>
            <a:pPr marL="633413" indent="0">
              <a:buNone/>
            </a:pPr>
            <a:r>
              <a:rPr lang="en-MY" dirty="0"/>
              <a:t> (not more than 3 </a:t>
            </a:r>
            <a:r>
              <a:rPr lang="en-MY" dirty="0" err="1"/>
              <a:t>radiosynovectomies</a:t>
            </a:r>
            <a:r>
              <a:rPr lang="en-MY" dirty="0"/>
              <a:t> in 3-        </a:t>
            </a:r>
          </a:p>
          <a:p>
            <a:pPr marL="633413" indent="0">
              <a:buNone/>
            </a:pPr>
            <a:r>
              <a:rPr lang="en-MY" dirty="0"/>
              <a:t>  to 6-month intervals)</a:t>
            </a:r>
          </a:p>
          <a:p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457200" y="0"/>
            <a:ext cx="8686799" cy="6858000"/>
            <a:chOff x="457200" y="0"/>
            <a:chExt cx="8686799" cy="6858000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5965503"/>
              <a:ext cx="838200" cy="7486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1066800" y="6248400"/>
              <a:ext cx="1888659" cy="384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00" dirty="0"/>
                <a:t>CLINICAL PRACTICE GUIDELINES</a:t>
              </a:r>
            </a:p>
            <a:p>
              <a:pPr algn="r"/>
              <a:r>
                <a:rPr lang="en-US" sz="1100" dirty="0"/>
                <a:t>Management of </a:t>
              </a:r>
              <a:r>
                <a:rPr lang="en-US" sz="1100" dirty="0" err="1"/>
                <a:t>Haemophilia</a:t>
              </a:r>
              <a:r>
                <a:rPr lang="en-US" sz="1100" dirty="0"/>
                <a:t> </a:t>
              </a:r>
            </a:p>
          </p:txBody>
        </p:sp>
        <p:sp>
          <p:nvSpPr>
            <p:cNvPr id="11" name="Right Triangle 10"/>
            <p:cNvSpPr/>
            <p:nvPr/>
          </p:nvSpPr>
          <p:spPr>
            <a:xfrm rot="16200000">
              <a:off x="5600700" y="3314700"/>
              <a:ext cx="5638800" cy="1447799"/>
            </a:xfrm>
            <a:prstGeom prst="rtTriangle">
              <a:avLst/>
            </a:prstGeom>
            <a:solidFill>
              <a:srgbClr val="FFCCCC"/>
            </a:solidFill>
            <a:ln>
              <a:solidFill>
                <a:srgbClr val="FFCC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ight Triangle 11"/>
            <p:cNvSpPr/>
            <p:nvPr/>
          </p:nvSpPr>
          <p:spPr>
            <a:xfrm rot="10800000">
              <a:off x="7924799" y="0"/>
              <a:ext cx="1219199" cy="2438400"/>
            </a:xfrm>
            <a:prstGeom prst="rtTriangle">
              <a:avLst/>
            </a:prstGeom>
            <a:solidFill>
              <a:srgbClr val="FF7C80"/>
            </a:solidFill>
            <a:ln>
              <a:solidFill>
                <a:srgbClr val="FF7C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BE75B3-4082-411A-B531-CB32EBECC8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E224-55DF-43CC-81CF-D017DC1DE51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2469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081"/>
            <a:ext cx="8229600" cy="1143000"/>
          </a:xfrm>
        </p:spPr>
        <p:txBody>
          <a:bodyPr/>
          <a:lstStyle/>
          <a:p>
            <a:r>
              <a:rPr lang="en-US" b="1" dirty="0"/>
              <a:t>Synovitis</a:t>
            </a:r>
            <a:r>
              <a:rPr lang="en-US" sz="2000" b="1" dirty="0"/>
              <a:t>-8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COMPLICATIONS OF RADIOSYNOVECTOMY</a:t>
            </a:r>
          </a:p>
          <a:p>
            <a:pPr marL="0" indent="0">
              <a:buNone/>
            </a:pPr>
            <a:r>
              <a:rPr lang="en-MY" dirty="0"/>
              <a:t>3. </a:t>
            </a:r>
            <a:r>
              <a:rPr lang="en-MY" b="1" dirty="0"/>
              <a:t>Genotoxic effects</a:t>
            </a:r>
          </a:p>
          <a:p>
            <a:pPr marL="0" indent="355600">
              <a:buNone/>
            </a:pPr>
            <a:r>
              <a:rPr lang="en-MY" dirty="0"/>
              <a:t> So far no reported case of cancer after the </a:t>
            </a:r>
          </a:p>
          <a:p>
            <a:pPr marL="0" indent="355600">
              <a:buNone/>
            </a:pPr>
            <a:r>
              <a:rPr lang="en-MY" dirty="0"/>
              <a:t> procedure.</a:t>
            </a:r>
          </a:p>
          <a:p>
            <a:pPr marL="0" indent="355600">
              <a:buNone/>
            </a:pPr>
            <a:r>
              <a:rPr lang="en-MY" dirty="0"/>
              <a:t> The potential for radiation-induced cellular </a:t>
            </a:r>
          </a:p>
          <a:p>
            <a:pPr marL="0" indent="355600">
              <a:buNone/>
            </a:pPr>
            <a:r>
              <a:rPr lang="en-MY" dirty="0"/>
              <a:t> damage or chromosomal abnormalities </a:t>
            </a:r>
          </a:p>
          <a:p>
            <a:pPr marL="0" indent="355600">
              <a:buNone/>
            </a:pPr>
            <a:r>
              <a:rPr lang="en-MY" dirty="0"/>
              <a:t> remains a concern.</a:t>
            </a:r>
          </a:p>
          <a:p>
            <a:pPr marL="0" indent="0">
              <a:buNone/>
            </a:pPr>
            <a:endParaRPr lang="en-MY" dirty="0"/>
          </a:p>
          <a:p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457200" y="0"/>
            <a:ext cx="8686799" cy="6858000"/>
            <a:chOff x="457200" y="0"/>
            <a:chExt cx="8686799" cy="6858000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5965503"/>
              <a:ext cx="838200" cy="7486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1066800" y="6248400"/>
              <a:ext cx="1888659" cy="384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00" dirty="0"/>
                <a:t>CLINICAL PRACTICE GUIDELINES</a:t>
              </a:r>
            </a:p>
            <a:p>
              <a:pPr algn="r"/>
              <a:r>
                <a:rPr lang="en-US" sz="1100" dirty="0"/>
                <a:t>Management of </a:t>
              </a:r>
              <a:r>
                <a:rPr lang="en-US" sz="1100" dirty="0" err="1"/>
                <a:t>Haemophilia</a:t>
              </a:r>
              <a:r>
                <a:rPr lang="en-US" sz="1100" dirty="0"/>
                <a:t> </a:t>
              </a:r>
            </a:p>
          </p:txBody>
        </p:sp>
        <p:sp>
          <p:nvSpPr>
            <p:cNvPr id="11" name="Right Triangle 10"/>
            <p:cNvSpPr/>
            <p:nvPr/>
          </p:nvSpPr>
          <p:spPr>
            <a:xfrm rot="16200000">
              <a:off x="5600700" y="3314700"/>
              <a:ext cx="5638800" cy="1447799"/>
            </a:xfrm>
            <a:prstGeom prst="rtTriangle">
              <a:avLst/>
            </a:prstGeom>
            <a:solidFill>
              <a:srgbClr val="FFCCCC"/>
            </a:solidFill>
            <a:ln>
              <a:solidFill>
                <a:srgbClr val="FFCC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ight Triangle 11"/>
            <p:cNvSpPr/>
            <p:nvPr/>
          </p:nvSpPr>
          <p:spPr>
            <a:xfrm rot="10800000">
              <a:off x="7924799" y="0"/>
              <a:ext cx="1219199" cy="2438400"/>
            </a:xfrm>
            <a:prstGeom prst="rtTriangle">
              <a:avLst/>
            </a:prstGeom>
            <a:solidFill>
              <a:srgbClr val="FF7C80"/>
            </a:solidFill>
            <a:ln>
              <a:solidFill>
                <a:srgbClr val="FF7C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C68771-F0D9-46BC-A757-40440D525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E224-55DF-43CC-81CF-D017DC1DE51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8298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22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 err="1"/>
              <a:t>Haemophilic</a:t>
            </a:r>
            <a:r>
              <a:rPr lang="en-US" b="1" dirty="0"/>
              <a:t> Arthropathy 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457200" y="0"/>
            <a:ext cx="8686799" cy="6858000"/>
            <a:chOff x="457200" y="0"/>
            <a:chExt cx="8686799" cy="6858000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5965503"/>
              <a:ext cx="838200" cy="7486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1066800" y="6248400"/>
              <a:ext cx="1888659" cy="384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00" dirty="0"/>
                <a:t>CLINICAL PRACTICE GUIDELINES</a:t>
              </a:r>
            </a:p>
            <a:p>
              <a:pPr algn="r"/>
              <a:r>
                <a:rPr lang="en-US" sz="1100" dirty="0"/>
                <a:t>Management of </a:t>
              </a:r>
              <a:r>
                <a:rPr lang="en-US" sz="1100" dirty="0" err="1"/>
                <a:t>Haemophilia</a:t>
              </a:r>
              <a:r>
                <a:rPr lang="en-US" sz="1100" dirty="0"/>
                <a:t> </a:t>
              </a:r>
            </a:p>
          </p:txBody>
        </p:sp>
        <p:sp>
          <p:nvSpPr>
            <p:cNvPr id="11" name="Right Triangle 10"/>
            <p:cNvSpPr/>
            <p:nvPr/>
          </p:nvSpPr>
          <p:spPr>
            <a:xfrm rot="16200000">
              <a:off x="5600700" y="3314700"/>
              <a:ext cx="5638800" cy="1447799"/>
            </a:xfrm>
            <a:prstGeom prst="rtTriangle">
              <a:avLst/>
            </a:prstGeom>
            <a:solidFill>
              <a:srgbClr val="FFCCCC"/>
            </a:solidFill>
            <a:ln>
              <a:solidFill>
                <a:srgbClr val="FFCC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ight Triangle 11"/>
            <p:cNvSpPr/>
            <p:nvPr/>
          </p:nvSpPr>
          <p:spPr>
            <a:xfrm rot="10800000">
              <a:off x="7924799" y="0"/>
              <a:ext cx="1219199" cy="2438400"/>
            </a:xfrm>
            <a:prstGeom prst="rtTriangle">
              <a:avLst/>
            </a:prstGeom>
            <a:solidFill>
              <a:srgbClr val="FF7C80"/>
            </a:solidFill>
            <a:ln>
              <a:solidFill>
                <a:srgbClr val="FF7C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12516FF9-A1C6-4B0C-BDF8-03E4E04A71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7520" y="1329144"/>
            <a:ext cx="3326292" cy="501067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DDEACD8-2CB0-443A-86FD-AC2D34939A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E224-55DF-43CC-81CF-D017DC1DE51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9396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7702"/>
            <a:ext cx="8229600" cy="1143000"/>
          </a:xfrm>
        </p:spPr>
        <p:txBody>
          <a:bodyPr/>
          <a:lstStyle/>
          <a:p>
            <a:r>
              <a:rPr lang="en-US" b="1" dirty="0" err="1"/>
              <a:t>Arthropathy</a:t>
            </a:r>
            <a:endParaRPr lang="en-US" b="1" baseline="-25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1400" y="1600200"/>
            <a:ext cx="5105400" cy="4525963"/>
          </a:xfrm>
        </p:spPr>
        <p:txBody>
          <a:bodyPr/>
          <a:lstStyle/>
          <a:p>
            <a:r>
              <a:rPr lang="en-MY" dirty="0"/>
              <a:t>Soft-tissue fullness indicating effusion and synovial thickening</a:t>
            </a:r>
          </a:p>
          <a:p>
            <a:r>
              <a:rPr lang="en-MY" dirty="0"/>
              <a:t>Juxta-articular osteopenia</a:t>
            </a:r>
          </a:p>
          <a:p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457200" y="0"/>
            <a:ext cx="8686799" cy="6858000"/>
            <a:chOff x="457200" y="0"/>
            <a:chExt cx="8686799" cy="6858000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5965503"/>
              <a:ext cx="838200" cy="7486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1066800" y="6248400"/>
              <a:ext cx="1888659" cy="384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00" dirty="0"/>
                <a:t>CLINICAL PRACTICE GUIDELINES</a:t>
              </a:r>
            </a:p>
            <a:p>
              <a:pPr algn="r"/>
              <a:r>
                <a:rPr lang="en-US" sz="1100" dirty="0"/>
                <a:t>Management of </a:t>
              </a:r>
              <a:r>
                <a:rPr lang="en-US" sz="1100" dirty="0" err="1"/>
                <a:t>Haemophilia</a:t>
              </a:r>
              <a:r>
                <a:rPr lang="en-US" sz="1100" dirty="0"/>
                <a:t> </a:t>
              </a:r>
            </a:p>
          </p:txBody>
        </p:sp>
        <p:sp>
          <p:nvSpPr>
            <p:cNvPr id="11" name="Right Triangle 10"/>
            <p:cNvSpPr/>
            <p:nvPr/>
          </p:nvSpPr>
          <p:spPr>
            <a:xfrm rot="16200000">
              <a:off x="5600700" y="3314700"/>
              <a:ext cx="5638800" cy="1447799"/>
            </a:xfrm>
            <a:prstGeom prst="rtTriangle">
              <a:avLst/>
            </a:prstGeom>
            <a:solidFill>
              <a:srgbClr val="FFCCCC"/>
            </a:solidFill>
            <a:ln>
              <a:solidFill>
                <a:srgbClr val="FFCC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ight Triangle 11"/>
            <p:cNvSpPr/>
            <p:nvPr/>
          </p:nvSpPr>
          <p:spPr>
            <a:xfrm rot="10800000">
              <a:off x="7924799" y="0"/>
              <a:ext cx="1219199" cy="2438400"/>
            </a:xfrm>
            <a:prstGeom prst="rtTriangle">
              <a:avLst/>
            </a:prstGeom>
            <a:solidFill>
              <a:srgbClr val="FF7C80"/>
            </a:solidFill>
            <a:ln>
              <a:solidFill>
                <a:srgbClr val="FF7C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2C749476-F57A-46CD-9239-2E885DA3381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3631"/>
          <a:stretch/>
        </p:blipFill>
        <p:spPr>
          <a:xfrm>
            <a:off x="604253" y="1195555"/>
            <a:ext cx="2813752" cy="462850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A2BE40-7EC5-4A8C-A4B5-C1828B0F49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E224-55DF-43CC-81CF-D017DC1DE51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67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608"/>
            <a:ext cx="8229600" cy="1143000"/>
          </a:xfrm>
        </p:spPr>
        <p:txBody>
          <a:bodyPr/>
          <a:lstStyle/>
          <a:p>
            <a:r>
              <a:rPr lang="en-US" b="1" dirty="0"/>
              <a:t>Arthropathy</a:t>
            </a:r>
            <a:r>
              <a:rPr lang="en-US" sz="2000" b="1" dirty="0"/>
              <a:t>-2</a:t>
            </a:r>
            <a:endParaRPr lang="en-US" sz="2000" baseline="-25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24300" y="1570037"/>
            <a:ext cx="4495800" cy="4525963"/>
          </a:xfrm>
        </p:spPr>
        <p:txBody>
          <a:bodyPr/>
          <a:lstStyle/>
          <a:p>
            <a:r>
              <a:rPr lang="en-MY" dirty="0"/>
              <a:t>Widened epiphysis, </a:t>
            </a:r>
          </a:p>
          <a:p>
            <a:r>
              <a:rPr lang="en-MY" dirty="0"/>
              <a:t>Surface irregularity &amp; small erosions</a:t>
            </a:r>
          </a:p>
          <a:p>
            <a:r>
              <a:rPr lang="en-MY" dirty="0"/>
              <a:t>Normal joint space</a:t>
            </a:r>
          </a:p>
          <a:p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457200" y="0"/>
            <a:ext cx="8686799" cy="6858000"/>
            <a:chOff x="457200" y="0"/>
            <a:chExt cx="8686799" cy="6858000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5965503"/>
              <a:ext cx="838200" cy="7486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1066800" y="6248400"/>
              <a:ext cx="1888659" cy="384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00" dirty="0"/>
                <a:t>CLINICAL PRACTICE GUIDELINES</a:t>
              </a:r>
            </a:p>
            <a:p>
              <a:pPr algn="r"/>
              <a:r>
                <a:rPr lang="en-US" sz="1100" dirty="0"/>
                <a:t>Management of </a:t>
              </a:r>
              <a:r>
                <a:rPr lang="en-US" sz="1100" dirty="0" err="1"/>
                <a:t>Haemophilia</a:t>
              </a:r>
              <a:r>
                <a:rPr lang="en-US" sz="1100" dirty="0"/>
                <a:t> </a:t>
              </a:r>
            </a:p>
          </p:txBody>
        </p:sp>
        <p:sp>
          <p:nvSpPr>
            <p:cNvPr id="11" name="Right Triangle 10"/>
            <p:cNvSpPr/>
            <p:nvPr/>
          </p:nvSpPr>
          <p:spPr>
            <a:xfrm rot="16200000">
              <a:off x="5600700" y="3314700"/>
              <a:ext cx="5638800" cy="1447799"/>
            </a:xfrm>
            <a:prstGeom prst="rtTriangle">
              <a:avLst/>
            </a:prstGeom>
            <a:solidFill>
              <a:srgbClr val="FFCCCC"/>
            </a:solidFill>
            <a:ln>
              <a:solidFill>
                <a:srgbClr val="FFCC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ight Triangle 11"/>
            <p:cNvSpPr/>
            <p:nvPr/>
          </p:nvSpPr>
          <p:spPr>
            <a:xfrm rot="10800000">
              <a:off x="7924799" y="0"/>
              <a:ext cx="1219199" cy="2438400"/>
            </a:xfrm>
            <a:prstGeom prst="rtTriangle">
              <a:avLst/>
            </a:prstGeom>
            <a:solidFill>
              <a:srgbClr val="FF7C80"/>
            </a:solidFill>
            <a:ln>
              <a:solidFill>
                <a:srgbClr val="FF7C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D0BBD95D-0413-4DAB-87E7-582488AF1CF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334"/>
          <a:stretch/>
        </p:blipFill>
        <p:spPr>
          <a:xfrm>
            <a:off x="723900" y="1188719"/>
            <a:ext cx="2991922" cy="4689313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BDFAF2-431A-4A37-A1C8-40A5C4187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E224-55DF-43CC-81CF-D017DC1DE51C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3507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5999" y="38100"/>
            <a:ext cx="8229600" cy="1143000"/>
          </a:xfrm>
        </p:spPr>
        <p:txBody>
          <a:bodyPr/>
          <a:lstStyle/>
          <a:p>
            <a:r>
              <a:rPr lang="en-US" b="1" dirty="0"/>
              <a:t>Arthropathy</a:t>
            </a:r>
            <a:r>
              <a:rPr lang="en-US" sz="2000" b="1" dirty="0"/>
              <a:t>-3</a:t>
            </a:r>
            <a:endParaRPr lang="en-US" sz="2000" baseline="-25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1600200"/>
            <a:ext cx="4800600" cy="4525963"/>
          </a:xfrm>
        </p:spPr>
        <p:txBody>
          <a:bodyPr/>
          <a:lstStyle/>
          <a:p>
            <a:r>
              <a:rPr lang="en-MY" dirty="0"/>
              <a:t>Narrowing of joint space</a:t>
            </a:r>
          </a:p>
          <a:p>
            <a:r>
              <a:rPr lang="en-MY" dirty="0"/>
              <a:t>Extensive surface erosions</a:t>
            </a:r>
          </a:p>
          <a:p>
            <a:r>
              <a:rPr lang="en-MY" dirty="0"/>
              <a:t>Juxta-articular bony cysts</a:t>
            </a:r>
          </a:p>
          <a:p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457200" y="0"/>
            <a:ext cx="8686799" cy="6858000"/>
            <a:chOff x="457200" y="0"/>
            <a:chExt cx="8686799" cy="6858000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5965503"/>
              <a:ext cx="838200" cy="7486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1066800" y="6248400"/>
              <a:ext cx="1888659" cy="384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00" dirty="0"/>
                <a:t>CLINICAL PRACTICE GUIDELINES</a:t>
              </a:r>
            </a:p>
            <a:p>
              <a:pPr algn="r"/>
              <a:r>
                <a:rPr lang="en-US" sz="1100" dirty="0"/>
                <a:t>Management of </a:t>
              </a:r>
              <a:r>
                <a:rPr lang="en-US" sz="1100" dirty="0" err="1"/>
                <a:t>Haemophilia</a:t>
              </a:r>
              <a:r>
                <a:rPr lang="en-US" sz="1100" dirty="0"/>
                <a:t> </a:t>
              </a:r>
            </a:p>
          </p:txBody>
        </p:sp>
        <p:sp>
          <p:nvSpPr>
            <p:cNvPr id="11" name="Right Triangle 10"/>
            <p:cNvSpPr/>
            <p:nvPr/>
          </p:nvSpPr>
          <p:spPr>
            <a:xfrm rot="16200000">
              <a:off x="5600700" y="3314700"/>
              <a:ext cx="5638800" cy="1447799"/>
            </a:xfrm>
            <a:prstGeom prst="rtTriangle">
              <a:avLst/>
            </a:prstGeom>
            <a:solidFill>
              <a:srgbClr val="FFCCCC"/>
            </a:solidFill>
            <a:ln>
              <a:solidFill>
                <a:srgbClr val="FFCC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ight Triangle 11"/>
            <p:cNvSpPr/>
            <p:nvPr/>
          </p:nvSpPr>
          <p:spPr>
            <a:xfrm rot="10800000">
              <a:off x="7924799" y="0"/>
              <a:ext cx="1219199" cy="2438400"/>
            </a:xfrm>
            <a:prstGeom prst="rtTriangle">
              <a:avLst/>
            </a:prstGeom>
            <a:solidFill>
              <a:srgbClr val="FF7C80"/>
            </a:solidFill>
            <a:ln>
              <a:solidFill>
                <a:srgbClr val="FF7C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CD0BB71C-07B0-430D-B4AD-E7FDDFA1879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4372"/>
          <a:stretch/>
        </p:blipFill>
        <p:spPr>
          <a:xfrm>
            <a:off x="1066800" y="1298091"/>
            <a:ext cx="2578713" cy="4525963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668C2B-CA52-4CE8-8373-EC1075FA9A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E224-55DF-43CC-81CF-D017DC1DE51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8991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086" y="-6126"/>
            <a:ext cx="8229600" cy="1143000"/>
          </a:xfrm>
        </p:spPr>
        <p:txBody>
          <a:bodyPr/>
          <a:lstStyle/>
          <a:p>
            <a:r>
              <a:rPr lang="en-US" b="1" dirty="0"/>
              <a:t>Arthropathy</a:t>
            </a:r>
            <a:r>
              <a:rPr lang="en-US" sz="2000" b="1" dirty="0"/>
              <a:t>-4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0" y="1600200"/>
            <a:ext cx="5257800" cy="4525963"/>
          </a:xfrm>
        </p:spPr>
        <p:txBody>
          <a:bodyPr/>
          <a:lstStyle/>
          <a:p>
            <a:r>
              <a:rPr lang="en-MY" dirty="0"/>
              <a:t>Complete loss of joint space</a:t>
            </a:r>
          </a:p>
          <a:p>
            <a:r>
              <a:rPr lang="en-MY" dirty="0"/>
              <a:t>Marked surface irregularity</a:t>
            </a:r>
          </a:p>
          <a:p>
            <a:r>
              <a:rPr lang="en-MY" dirty="0"/>
              <a:t>Reactive sclerosis, squaring of the margin of the  femoral condyles</a:t>
            </a:r>
          </a:p>
          <a:p>
            <a:r>
              <a:rPr lang="en-MY" dirty="0"/>
              <a:t>Subluxation of the joint</a:t>
            </a:r>
            <a:endParaRPr lang="en-US" dirty="0"/>
          </a:p>
          <a:p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457200" y="0"/>
            <a:ext cx="8686799" cy="6858000"/>
            <a:chOff x="457200" y="0"/>
            <a:chExt cx="8686799" cy="6858000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5965503"/>
              <a:ext cx="838200" cy="7486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1066800" y="6248400"/>
              <a:ext cx="1888659" cy="384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00" dirty="0"/>
                <a:t>CLINICAL PRACTICE GUIDELINES</a:t>
              </a:r>
            </a:p>
            <a:p>
              <a:pPr algn="r"/>
              <a:r>
                <a:rPr lang="en-US" sz="1100" dirty="0"/>
                <a:t>Management of </a:t>
              </a:r>
              <a:r>
                <a:rPr lang="en-US" sz="1100" dirty="0" err="1"/>
                <a:t>Haemophilia</a:t>
              </a:r>
              <a:r>
                <a:rPr lang="en-US" sz="1100" dirty="0"/>
                <a:t> </a:t>
              </a:r>
            </a:p>
          </p:txBody>
        </p:sp>
        <p:sp>
          <p:nvSpPr>
            <p:cNvPr id="11" name="Right Triangle 10"/>
            <p:cNvSpPr/>
            <p:nvPr/>
          </p:nvSpPr>
          <p:spPr>
            <a:xfrm rot="16200000">
              <a:off x="5600700" y="3314700"/>
              <a:ext cx="5638800" cy="1447799"/>
            </a:xfrm>
            <a:prstGeom prst="rtTriangle">
              <a:avLst/>
            </a:prstGeom>
            <a:solidFill>
              <a:srgbClr val="FFCCCC"/>
            </a:solidFill>
            <a:ln>
              <a:solidFill>
                <a:srgbClr val="FFCC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ight Triangle 11"/>
            <p:cNvSpPr/>
            <p:nvPr/>
          </p:nvSpPr>
          <p:spPr>
            <a:xfrm rot="10800000">
              <a:off x="7924799" y="0"/>
              <a:ext cx="1219199" cy="2438400"/>
            </a:xfrm>
            <a:prstGeom prst="rtTriangle">
              <a:avLst/>
            </a:prstGeom>
            <a:solidFill>
              <a:srgbClr val="FF7C80"/>
            </a:solidFill>
            <a:ln>
              <a:solidFill>
                <a:srgbClr val="FF7C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80461863-E018-435C-9BDB-D98E86B0C49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813"/>
          <a:stretch/>
        </p:blipFill>
        <p:spPr>
          <a:xfrm>
            <a:off x="695987" y="1297211"/>
            <a:ext cx="2618714" cy="4263577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7074E6-925B-4B73-AD49-133174402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E224-55DF-43CC-81CF-D017DC1DE51C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5189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b="1" dirty="0"/>
              <a:t>Arthropathy</a:t>
            </a:r>
            <a:r>
              <a:rPr lang="en-US" sz="2000" b="1" dirty="0"/>
              <a:t>-5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3800" b="1" dirty="0"/>
              <a:t>Treatment:</a:t>
            </a:r>
          </a:p>
          <a:p>
            <a:r>
              <a:rPr lang="en-US" sz="3800" dirty="0"/>
              <a:t>Conservative</a:t>
            </a:r>
          </a:p>
          <a:p>
            <a:pPr marL="0" indent="0">
              <a:buNone/>
            </a:pPr>
            <a:r>
              <a:rPr lang="en-US" dirty="0"/>
              <a:t>     1. </a:t>
            </a:r>
            <a:r>
              <a:rPr lang="en-US" sz="3300" dirty="0"/>
              <a:t>Pain management - analgesics</a:t>
            </a:r>
          </a:p>
          <a:p>
            <a:pPr marL="0" indent="0">
              <a:buNone/>
            </a:pPr>
            <a:r>
              <a:rPr lang="en-US" sz="3300" dirty="0"/>
              <a:t>     2. Rehabilitation -</a:t>
            </a:r>
          </a:p>
          <a:p>
            <a:pPr marL="0" indent="0">
              <a:buNone/>
            </a:pPr>
            <a:r>
              <a:rPr lang="en-US" sz="3300" dirty="0"/>
              <a:t>          Physical activities to strengthen muscle </a:t>
            </a:r>
          </a:p>
          <a:p>
            <a:pPr marL="0" indent="0">
              <a:buNone/>
            </a:pPr>
            <a:r>
              <a:rPr lang="en-US" sz="3300" dirty="0"/>
              <a:t>          surrounding the joint</a:t>
            </a:r>
          </a:p>
          <a:p>
            <a:pPr marL="0" indent="0">
              <a:buNone/>
            </a:pPr>
            <a:r>
              <a:rPr lang="en-US" sz="3300" dirty="0"/>
              <a:t>          Brace</a:t>
            </a:r>
          </a:p>
          <a:p>
            <a:r>
              <a:rPr lang="en-US" sz="3800" dirty="0"/>
              <a:t>Surgery</a:t>
            </a:r>
          </a:p>
          <a:p>
            <a:pPr marL="0" indent="0">
              <a:buNone/>
            </a:pPr>
            <a:r>
              <a:rPr lang="en-US" dirty="0"/>
              <a:t>    </a:t>
            </a:r>
            <a:r>
              <a:rPr lang="en-US" sz="3300" dirty="0"/>
              <a:t>Joint replacement surgery</a:t>
            </a:r>
          </a:p>
          <a:p>
            <a:pPr marL="0" indent="0">
              <a:buNone/>
            </a:pPr>
            <a:r>
              <a:rPr lang="en-US" dirty="0"/>
              <a:t>   </a:t>
            </a:r>
          </a:p>
          <a:p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457200" y="0"/>
            <a:ext cx="8686799" cy="6858000"/>
            <a:chOff x="457200" y="0"/>
            <a:chExt cx="8686799" cy="6858000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5965503"/>
              <a:ext cx="838200" cy="7486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1066800" y="6248400"/>
              <a:ext cx="1888659" cy="384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00" dirty="0"/>
                <a:t>CLINICAL PRACTICE GUIDELINES</a:t>
              </a:r>
            </a:p>
            <a:p>
              <a:pPr algn="r"/>
              <a:r>
                <a:rPr lang="en-US" sz="1100" dirty="0"/>
                <a:t>Management of </a:t>
              </a:r>
              <a:r>
                <a:rPr lang="en-US" sz="1100" dirty="0" err="1"/>
                <a:t>Haemophilia</a:t>
              </a:r>
              <a:r>
                <a:rPr lang="en-US" sz="1100" dirty="0"/>
                <a:t> </a:t>
              </a:r>
            </a:p>
          </p:txBody>
        </p:sp>
        <p:sp>
          <p:nvSpPr>
            <p:cNvPr id="11" name="Right Triangle 10"/>
            <p:cNvSpPr/>
            <p:nvPr/>
          </p:nvSpPr>
          <p:spPr>
            <a:xfrm rot="16200000">
              <a:off x="5600700" y="3314700"/>
              <a:ext cx="5638800" cy="1447799"/>
            </a:xfrm>
            <a:prstGeom prst="rtTriangle">
              <a:avLst/>
            </a:prstGeom>
            <a:solidFill>
              <a:srgbClr val="FFCCCC"/>
            </a:solidFill>
            <a:ln>
              <a:solidFill>
                <a:srgbClr val="FFCC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ight Triangle 11"/>
            <p:cNvSpPr/>
            <p:nvPr/>
          </p:nvSpPr>
          <p:spPr>
            <a:xfrm rot="10800000">
              <a:off x="7924799" y="0"/>
              <a:ext cx="1219199" cy="2438400"/>
            </a:xfrm>
            <a:prstGeom prst="rtTriangle">
              <a:avLst/>
            </a:prstGeom>
            <a:solidFill>
              <a:srgbClr val="FF7C80"/>
            </a:solidFill>
            <a:ln>
              <a:solidFill>
                <a:srgbClr val="FF7C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F01881-772E-4F06-9C94-8BB5D80DD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E224-55DF-43CC-81CF-D017DC1DE51C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1718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/>
              <a:t>Muscle &amp; Joint Contracture</a:t>
            </a:r>
            <a:endParaRPr lang="en-US" b="1" baseline="-25000" dirty="0"/>
          </a:p>
        </p:txBody>
      </p:sp>
      <p:grpSp>
        <p:nvGrpSpPr>
          <p:cNvPr id="13" name="Group 12"/>
          <p:cNvGrpSpPr/>
          <p:nvPr/>
        </p:nvGrpSpPr>
        <p:grpSpPr>
          <a:xfrm>
            <a:off x="457200" y="0"/>
            <a:ext cx="8686799" cy="6858000"/>
            <a:chOff x="457200" y="0"/>
            <a:chExt cx="8686799" cy="6858000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5965503"/>
              <a:ext cx="838200" cy="7486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1066800" y="6248400"/>
              <a:ext cx="1888659" cy="384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00" dirty="0"/>
                <a:t>CLINICAL PRACTICE GUIDELINES</a:t>
              </a:r>
            </a:p>
            <a:p>
              <a:pPr algn="r"/>
              <a:r>
                <a:rPr lang="en-US" sz="1100" dirty="0"/>
                <a:t>Management of </a:t>
              </a:r>
              <a:r>
                <a:rPr lang="en-US" sz="1100" dirty="0" err="1"/>
                <a:t>Haemophilia</a:t>
              </a:r>
              <a:r>
                <a:rPr lang="en-US" sz="1100" dirty="0"/>
                <a:t> </a:t>
              </a:r>
            </a:p>
          </p:txBody>
        </p:sp>
        <p:sp>
          <p:nvSpPr>
            <p:cNvPr id="11" name="Right Triangle 10"/>
            <p:cNvSpPr/>
            <p:nvPr/>
          </p:nvSpPr>
          <p:spPr>
            <a:xfrm rot="16200000">
              <a:off x="5600700" y="3314700"/>
              <a:ext cx="5638800" cy="1447799"/>
            </a:xfrm>
            <a:prstGeom prst="rtTriangle">
              <a:avLst/>
            </a:prstGeom>
            <a:solidFill>
              <a:srgbClr val="FFCCCC"/>
            </a:solidFill>
            <a:ln>
              <a:solidFill>
                <a:srgbClr val="FFCC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ight Triangle 11"/>
            <p:cNvSpPr/>
            <p:nvPr/>
          </p:nvSpPr>
          <p:spPr>
            <a:xfrm rot="10800000">
              <a:off x="7924799" y="0"/>
              <a:ext cx="1219199" cy="2438400"/>
            </a:xfrm>
            <a:prstGeom prst="rtTriangle">
              <a:avLst/>
            </a:prstGeom>
            <a:solidFill>
              <a:srgbClr val="FF7C80"/>
            </a:solidFill>
            <a:ln>
              <a:solidFill>
                <a:srgbClr val="FF7C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A0D61B2A-BA42-49AF-BDAE-6ABF4F3925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0176" y="1700535"/>
            <a:ext cx="6380324" cy="3553514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DD8AE2C-BB8C-4EE8-9547-CDEBDC347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E224-55DF-43CC-81CF-D017DC1DE51C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6927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4543" y="-9164"/>
            <a:ext cx="8229600" cy="1143000"/>
          </a:xfrm>
        </p:spPr>
        <p:txBody>
          <a:bodyPr/>
          <a:lstStyle/>
          <a:p>
            <a:r>
              <a:rPr lang="en-US" b="1" dirty="0"/>
              <a:t>Learning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 be able to identify musculoskeletal complications in </a:t>
            </a:r>
            <a:r>
              <a:rPr lang="en-US" dirty="0" err="1"/>
              <a:t>haemophilia</a:t>
            </a:r>
            <a:r>
              <a:rPr lang="en-US" dirty="0"/>
              <a:t> patients</a:t>
            </a:r>
          </a:p>
          <a:p>
            <a:r>
              <a:rPr lang="en-US" dirty="0"/>
              <a:t>To know the options of treatment in each problem</a:t>
            </a:r>
          </a:p>
          <a:p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457200" y="0"/>
            <a:ext cx="8686799" cy="6858000"/>
            <a:chOff x="457200" y="0"/>
            <a:chExt cx="8686799" cy="6858000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5965503"/>
              <a:ext cx="838200" cy="7486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1066800" y="6248400"/>
              <a:ext cx="1888659" cy="384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00" dirty="0"/>
                <a:t>CLINICAL PRACTICE GUIDELINES</a:t>
              </a:r>
            </a:p>
            <a:p>
              <a:pPr algn="r"/>
              <a:r>
                <a:rPr lang="en-US" sz="1100" dirty="0"/>
                <a:t>Management of </a:t>
              </a:r>
              <a:r>
                <a:rPr lang="en-US" sz="1100" dirty="0" err="1"/>
                <a:t>Haemophilia</a:t>
              </a:r>
              <a:r>
                <a:rPr lang="en-US" sz="1100" dirty="0"/>
                <a:t> </a:t>
              </a:r>
            </a:p>
          </p:txBody>
        </p:sp>
        <p:sp>
          <p:nvSpPr>
            <p:cNvPr id="11" name="Right Triangle 10"/>
            <p:cNvSpPr/>
            <p:nvPr/>
          </p:nvSpPr>
          <p:spPr>
            <a:xfrm rot="16200000">
              <a:off x="5600700" y="3314700"/>
              <a:ext cx="5638800" cy="1447799"/>
            </a:xfrm>
            <a:prstGeom prst="rtTriangle">
              <a:avLst/>
            </a:prstGeom>
            <a:solidFill>
              <a:srgbClr val="FFCCCC"/>
            </a:solidFill>
            <a:ln>
              <a:solidFill>
                <a:srgbClr val="FFCC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ight Triangle 11"/>
            <p:cNvSpPr/>
            <p:nvPr/>
          </p:nvSpPr>
          <p:spPr>
            <a:xfrm rot="10800000">
              <a:off x="7924799" y="0"/>
              <a:ext cx="1219199" cy="2438400"/>
            </a:xfrm>
            <a:prstGeom prst="rtTriangle">
              <a:avLst/>
            </a:prstGeom>
            <a:solidFill>
              <a:srgbClr val="FF7C80"/>
            </a:solidFill>
            <a:ln>
              <a:solidFill>
                <a:srgbClr val="FF7C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8F98EC-3286-41EC-8F3C-0E55C9537F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E224-55DF-43CC-81CF-D017DC1DE51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5946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"/>
            <a:ext cx="8229600" cy="1143000"/>
          </a:xfrm>
        </p:spPr>
        <p:txBody>
          <a:bodyPr/>
          <a:lstStyle/>
          <a:p>
            <a:r>
              <a:rPr lang="en-US" b="1" dirty="0"/>
              <a:t>Muscle &amp; Joint Contracture</a:t>
            </a:r>
            <a:r>
              <a:rPr lang="en-US" sz="2000" b="1" dirty="0"/>
              <a:t>-2</a:t>
            </a:r>
            <a:endParaRPr lang="en-US" sz="2000" baseline="-25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/>
              <a:t>Pathophysiology</a:t>
            </a:r>
          </a:p>
          <a:p>
            <a:r>
              <a:rPr lang="en-MY" dirty="0"/>
              <a:t>The exact aetiology is not clear</a:t>
            </a:r>
          </a:p>
          <a:p>
            <a:r>
              <a:rPr lang="en-MY" dirty="0"/>
              <a:t>Likely that blood breakdown products stimulate fibrous tissue hyperplasia; it is associated with erosions of the joint surface</a:t>
            </a:r>
          </a:p>
          <a:p>
            <a:r>
              <a:rPr lang="en-MY" dirty="0"/>
              <a:t>Then fibrous tissue forms within the capsule  &amp; </a:t>
            </a:r>
            <a:r>
              <a:rPr lang="en-MY" dirty="0" err="1"/>
              <a:t>subsynovial</a:t>
            </a:r>
            <a:r>
              <a:rPr lang="en-MY" dirty="0"/>
              <a:t> layer</a:t>
            </a:r>
          </a:p>
          <a:p>
            <a:r>
              <a:rPr lang="en-MY" dirty="0"/>
              <a:t>This lead to pain, spasm &amp; shortening of      the muscle</a:t>
            </a:r>
            <a:endParaRPr lang="en-US" dirty="0"/>
          </a:p>
          <a:p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457200" y="0"/>
            <a:ext cx="8686799" cy="6858000"/>
            <a:chOff x="457200" y="0"/>
            <a:chExt cx="8686799" cy="6858000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5965503"/>
              <a:ext cx="838200" cy="7486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1066800" y="6248400"/>
              <a:ext cx="1888659" cy="384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00" dirty="0"/>
                <a:t>CLINICAL PRACTICE GUIDELINES</a:t>
              </a:r>
            </a:p>
            <a:p>
              <a:pPr algn="r"/>
              <a:r>
                <a:rPr lang="en-US" sz="1100" dirty="0"/>
                <a:t>Management of </a:t>
              </a:r>
              <a:r>
                <a:rPr lang="en-US" sz="1100" dirty="0" err="1"/>
                <a:t>Haemophilia</a:t>
              </a:r>
              <a:r>
                <a:rPr lang="en-US" sz="1100" dirty="0"/>
                <a:t> </a:t>
              </a:r>
            </a:p>
          </p:txBody>
        </p:sp>
        <p:sp>
          <p:nvSpPr>
            <p:cNvPr id="11" name="Right Triangle 10"/>
            <p:cNvSpPr/>
            <p:nvPr/>
          </p:nvSpPr>
          <p:spPr>
            <a:xfrm rot="16200000">
              <a:off x="5600700" y="3314700"/>
              <a:ext cx="5638800" cy="1447799"/>
            </a:xfrm>
            <a:prstGeom prst="rtTriangle">
              <a:avLst/>
            </a:prstGeom>
            <a:solidFill>
              <a:srgbClr val="FFCCCC"/>
            </a:solidFill>
            <a:ln>
              <a:solidFill>
                <a:srgbClr val="FFCC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ight Triangle 11"/>
            <p:cNvSpPr/>
            <p:nvPr/>
          </p:nvSpPr>
          <p:spPr>
            <a:xfrm rot="10800000">
              <a:off x="7924799" y="0"/>
              <a:ext cx="1219199" cy="2438400"/>
            </a:xfrm>
            <a:prstGeom prst="rtTriangle">
              <a:avLst/>
            </a:prstGeom>
            <a:solidFill>
              <a:srgbClr val="FF7C80"/>
            </a:solidFill>
            <a:ln>
              <a:solidFill>
                <a:srgbClr val="FF7C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2F7125-19DD-42EE-A016-BCB0AFEA7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E224-55DF-43CC-81CF-D017DC1DE51C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9244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081"/>
            <a:ext cx="8229600" cy="1143000"/>
          </a:xfrm>
        </p:spPr>
        <p:txBody>
          <a:bodyPr/>
          <a:lstStyle/>
          <a:p>
            <a:r>
              <a:rPr lang="en-US" b="1" dirty="0"/>
              <a:t>Muscle &amp; Joint Contracture</a:t>
            </a:r>
            <a:r>
              <a:rPr lang="en-US" sz="2000" b="1" dirty="0"/>
              <a:t>-3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/>
              <a:t>Treatment:</a:t>
            </a:r>
          </a:p>
          <a:p>
            <a:r>
              <a:rPr lang="en-US" dirty="0"/>
              <a:t>Conservative</a:t>
            </a:r>
          </a:p>
          <a:p>
            <a:pPr marL="0" indent="0">
              <a:buNone/>
            </a:pPr>
            <a:r>
              <a:rPr lang="en-US" dirty="0"/>
              <a:t>    1. Physiotherapy</a:t>
            </a:r>
          </a:p>
          <a:p>
            <a:pPr marL="0" indent="0">
              <a:buNone/>
            </a:pPr>
            <a:r>
              <a:rPr lang="en-US" dirty="0"/>
              <a:t>    2. Pain management</a:t>
            </a:r>
          </a:p>
          <a:p>
            <a:pPr marL="0" indent="0">
              <a:buNone/>
            </a:pPr>
            <a:r>
              <a:rPr lang="en-US" dirty="0"/>
              <a:t>    3. Botulinum injection</a:t>
            </a:r>
          </a:p>
          <a:p>
            <a:r>
              <a:rPr lang="en-US" dirty="0"/>
              <a:t>Surgery</a:t>
            </a:r>
          </a:p>
          <a:p>
            <a:pPr marL="0" indent="0">
              <a:buNone/>
            </a:pPr>
            <a:r>
              <a:rPr lang="en-US" dirty="0"/>
              <a:t>    1. Muscle release &amp; tendon lengthening</a:t>
            </a:r>
          </a:p>
          <a:p>
            <a:pPr marL="0" indent="0">
              <a:buNone/>
            </a:pPr>
            <a:r>
              <a:rPr lang="en-US" dirty="0"/>
              <a:t>    2. Gradual correction with external fixator</a:t>
            </a:r>
          </a:p>
          <a:p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457200" y="0"/>
            <a:ext cx="8686799" cy="6858000"/>
            <a:chOff x="457200" y="0"/>
            <a:chExt cx="8686799" cy="6858000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5965503"/>
              <a:ext cx="838200" cy="7486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1066800" y="6248400"/>
              <a:ext cx="1888659" cy="384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00" dirty="0"/>
                <a:t>CLINICAL PRACTICE GUIDELINES</a:t>
              </a:r>
            </a:p>
            <a:p>
              <a:pPr algn="r"/>
              <a:r>
                <a:rPr lang="en-US" sz="1100" dirty="0"/>
                <a:t>Management of </a:t>
              </a:r>
              <a:r>
                <a:rPr lang="en-US" sz="1100" dirty="0" err="1"/>
                <a:t>Haemophilia</a:t>
              </a:r>
              <a:r>
                <a:rPr lang="en-US" sz="1100" dirty="0"/>
                <a:t> </a:t>
              </a:r>
            </a:p>
          </p:txBody>
        </p:sp>
        <p:sp>
          <p:nvSpPr>
            <p:cNvPr id="11" name="Right Triangle 10"/>
            <p:cNvSpPr/>
            <p:nvPr/>
          </p:nvSpPr>
          <p:spPr>
            <a:xfrm rot="16200000">
              <a:off x="5600700" y="3314700"/>
              <a:ext cx="5638800" cy="1447799"/>
            </a:xfrm>
            <a:prstGeom prst="rtTriangle">
              <a:avLst/>
            </a:prstGeom>
            <a:solidFill>
              <a:srgbClr val="FFCCCC"/>
            </a:solidFill>
            <a:ln>
              <a:solidFill>
                <a:srgbClr val="FFCC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ight Triangle 11"/>
            <p:cNvSpPr/>
            <p:nvPr/>
          </p:nvSpPr>
          <p:spPr>
            <a:xfrm rot="10800000">
              <a:off x="7924799" y="0"/>
              <a:ext cx="1219199" cy="2438400"/>
            </a:xfrm>
            <a:prstGeom prst="rtTriangle">
              <a:avLst/>
            </a:prstGeom>
            <a:solidFill>
              <a:srgbClr val="FF7C80"/>
            </a:solidFill>
            <a:ln>
              <a:solidFill>
                <a:srgbClr val="FF7C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7F91D2-7421-475F-A032-14F8CFD72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E224-55DF-43CC-81CF-D017DC1DE51C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5927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 err="1"/>
              <a:t>Pseudotumour</a:t>
            </a:r>
            <a:endParaRPr lang="en-US" b="1" baseline="-25000" dirty="0"/>
          </a:p>
        </p:txBody>
      </p:sp>
      <p:grpSp>
        <p:nvGrpSpPr>
          <p:cNvPr id="13" name="Group 12"/>
          <p:cNvGrpSpPr/>
          <p:nvPr/>
        </p:nvGrpSpPr>
        <p:grpSpPr>
          <a:xfrm>
            <a:off x="457200" y="0"/>
            <a:ext cx="8686799" cy="6858000"/>
            <a:chOff x="457200" y="0"/>
            <a:chExt cx="8686799" cy="6858000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5965503"/>
              <a:ext cx="838200" cy="7486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1066800" y="6248400"/>
              <a:ext cx="1888659" cy="384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00" dirty="0"/>
                <a:t>CLINICAL PRACTICE GUIDELINES</a:t>
              </a:r>
            </a:p>
            <a:p>
              <a:pPr algn="r"/>
              <a:r>
                <a:rPr lang="en-US" sz="1100" dirty="0"/>
                <a:t>Management of </a:t>
              </a:r>
              <a:r>
                <a:rPr lang="en-US" sz="1100" dirty="0" err="1"/>
                <a:t>Haemophilia</a:t>
              </a:r>
              <a:r>
                <a:rPr lang="en-US" sz="1100" dirty="0"/>
                <a:t> </a:t>
              </a:r>
            </a:p>
          </p:txBody>
        </p:sp>
        <p:sp>
          <p:nvSpPr>
            <p:cNvPr id="11" name="Right Triangle 10"/>
            <p:cNvSpPr/>
            <p:nvPr/>
          </p:nvSpPr>
          <p:spPr>
            <a:xfrm rot="16200000">
              <a:off x="5600700" y="3314700"/>
              <a:ext cx="5638800" cy="1447799"/>
            </a:xfrm>
            <a:prstGeom prst="rtTriangle">
              <a:avLst/>
            </a:prstGeom>
            <a:solidFill>
              <a:srgbClr val="FFCCCC"/>
            </a:solidFill>
            <a:ln>
              <a:solidFill>
                <a:srgbClr val="FFCC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ight Triangle 11"/>
            <p:cNvSpPr/>
            <p:nvPr/>
          </p:nvSpPr>
          <p:spPr>
            <a:xfrm rot="10800000">
              <a:off x="7924799" y="0"/>
              <a:ext cx="1219199" cy="2438400"/>
            </a:xfrm>
            <a:prstGeom prst="rtTriangle">
              <a:avLst/>
            </a:prstGeom>
            <a:solidFill>
              <a:srgbClr val="FF7C80"/>
            </a:solidFill>
            <a:ln>
              <a:solidFill>
                <a:srgbClr val="FF7C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680FF461-183A-47F3-AF03-E42F9B7D52E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3702" b="9366"/>
          <a:stretch/>
        </p:blipFill>
        <p:spPr>
          <a:xfrm>
            <a:off x="2101850" y="1606826"/>
            <a:ext cx="4737100" cy="3644348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F7BAF3A-7EF1-4E4A-8947-6D16D68A31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E224-55DF-43CC-81CF-D017DC1DE51C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8030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4805"/>
            <a:ext cx="8229600" cy="1143000"/>
          </a:xfrm>
        </p:spPr>
        <p:txBody>
          <a:bodyPr/>
          <a:lstStyle/>
          <a:p>
            <a:r>
              <a:rPr lang="en-US" b="1" dirty="0"/>
              <a:t>Pseudotumour</a:t>
            </a:r>
            <a:r>
              <a:rPr lang="en-US" sz="2000" b="1" dirty="0"/>
              <a:t>-2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Definition</a:t>
            </a:r>
          </a:p>
          <a:p>
            <a:pPr marL="355600" indent="0">
              <a:buNone/>
            </a:pPr>
            <a:r>
              <a:rPr lang="en-MY" dirty="0"/>
              <a:t>Encapsulated haematoma with a thick, fibrous capsule</a:t>
            </a:r>
          </a:p>
          <a:p>
            <a:pPr marL="355600" indent="0">
              <a:buNone/>
            </a:pPr>
            <a:r>
              <a:rPr lang="en-MY" dirty="0"/>
              <a:t>Repeated cycles of bleeding &amp; calcification lead to progressive enlargement of the mass &amp; subsequent erosion of the adjacent bone</a:t>
            </a:r>
          </a:p>
          <a:p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457200" y="0"/>
            <a:ext cx="8686799" cy="6858000"/>
            <a:chOff x="457200" y="0"/>
            <a:chExt cx="8686799" cy="6858000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5965503"/>
              <a:ext cx="838200" cy="7486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1066800" y="6248400"/>
              <a:ext cx="1888659" cy="384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00" dirty="0"/>
                <a:t>CLINICAL PRACTICE GUIDELINES</a:t>
              </a:r>
            </a:p>
            <a:p>
              <a:pPr algn="r"/>
              <a:r>
                <a:rPr lang="en-US" sz="1100" dirty="0"/>
                <a:t>Management of </a:t>
              </a:r>
              <a:r>
                <a:rPr lang="en-US" sz="1100" dirty="0" err="1"/>
                <a:t>Haemophilia</a:t>
              </a:r>
              <a:r>
                <a:rPr lang="en-US" sz="1100" dirty="0"/>
                <a:t> </a:t>
              </a:r>
            </a:p>
          </p:txBody>
        </p:sp>
        <p:sp>
          <p:nvSpPr>
            <p:cNvPr id="11" name="Right Triangle 10"/>
            <p:cNvSpPr/>
            <p:nvPr/>
          </p:nvSpPr>
          <p:spPr>
            <a:xfrm rot="16200000">
              <a:off x="5600700" y="3314700"/>
              <a:ext cx="5638800" cy="1447799"/>
            </a:xfrm>
            <a:prstGeom prst="rtTriangle">
              <a:avLst/>
            </a:prstGeom>
            <a:solidFill>
              <a:srgbClr val="FFCCCC"/>
            </a:solidFill>
            <a:ln>
              <a:solidFill>
                <a:srgbClr val="FFCC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ight Triangle 11"/>
            <p:cNvSpPr/>
            <p:nvPr/>
          </p:nvSpPr>
          <p:spPr>
            <a:xfrm rot="10800000">
              <a:off x="7924799" y="0"/>
              <a:ext cx="1219199" cy="2438400"/>
            </a:xfrm>
            <a:prstGeom prst="rtTriangle">
              <a:avLst/>
            </a:prstGeom>
            <a:solidFill>
              <a:srgbClr val="FF7C80"/>
            </a:solidFill>
            <a:ln>
              <a:solidFill>
                <a:srgbClr val="FF7C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60C1CC-ECE3-475C-909A-FB53E865D6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E224-55DF-43CC-81CF-D017DC1DE51C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5469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b="1" dirty="0"/>
              <a:t>Pseudotumour</a:t>
            </a:r>
            <a:r>
              <a:rPr lang="en-US" sz="2000" b="1" dirty="0"/>
              <a:t>-3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0243" y="914400"/>
            <a:ext cx="8077200" cy="555949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sz="4100" b="1" dirty="0"/>
              <a:t>Types:</a:t>
            </a:r>
          </a:p>
          <a:p>
            <a:pPr marL="0" indent="0">
              <a:buNone/>
            </a:pPr>
            <a:r>
              <a:rPr lang="en-MY" sz="4000" dirty="0"/>
              <a:t>    1. </a:t>
            </a:r>
            <a:r>
              <a:rPr lang="en-MY" sz="4000" b="1" dirty="0"/>
              <a:t>Proximal </a:t>
            </a:r>
            <a:r>
              <a:rPr lang="en-MY" sz="4000" b="1" dirty="0" err="1"/>
              <a:t>pseudotumour</a:t>
            </a:r>
            <a:endParaRPr lang="en-MY" sz="4000" b="1" dirty="0"/>
          </a:p>
          <a:p>
            <a:pPr marL="900113" indent="-273050"/>
            <a:r>
              <a:rPr lang="en-MY" sz="3400" dirty="0"/>
              <a:t>occurs in the proximal axial skeleton(especially around the femur and pelvis) </a:t>
            </a:r>
          </a:p>
          <a:p>
            <a:pPr marL="900113" indent="-273050"/>
            <a:r>
              <a:rPr lang="en-MY" sz="3400" dirty="0"/>
              <a:t>slow growing tumour</a:t>
            </a:r>
          </a:p>
          <a:p>
            <a:pPr marL="900113" indent="-273050"/>
            <a:r>
              <a:rPr lang="en-MY" sz="3400" dirty="0"/>
              <a:t>usually occur in adults and </a:t>
            </a:r>
          </a:p>
          <a:p>
            <a:pPr marL="900113" indent="-273050"/>
            <a:r>
              <a:rPr lang="en-MY" sz="3400" dirty="0"/>
              <a:t>do not respond to conservative</a:t>
            </a:r>
          </a:p>
          <a:p>
            <a:pPr marL="0" indent="0">
              <a:buNone/>
            </a:pPr>
            <a:endParaRPr lang="en-MY" sz="1700" dirty="0"/>
          </a:p>
          <a:p>
            <a:pPr marL="0" indent="0">
              <a:buNone/>
            </a:pPr>
            <a:r>
              <a:rPr lang="en-MY" dirty="0"/>
              <a:t>    </a:t>
            </a:r>
            <a:r>
              <a:rPr lang="en-MY" sz="4000" dirty="0"/>
              <a:t>2. </a:t>
            </a:r>
            <a:r>
              <a:rPr lang="en-MY" sz="4000" b="1" dirty="0"/>
              <a:t>Distal </a:t>
            </a:r>
            <a:r>
              <a:rPr lang="en-MY" sz="4000" b="1" dirty="0" err="1"/>
              <a:t>pseudotumour</a:t>
            </a:r>
            <a:r>
              <a:rPr lang="en-MY" sz="4000" b="1" dirty="0"/>
              <a:t> </a:t>
            </a:r>
          </a:p>
          <a:p>
            <a:pPr marL="900113" indent="-273050"/>
            <a:r>
              <a:rPr lang="en-MY" sz="3400" dirty="0"/>
              <a:t>occur in  tibia, metacarpal, phalanges, paranasal sinus, mandible and maxilla</a:t>
            </a:r>
          </a:p>
          <a:p>
            <a:pPr marL="900113" indent="-273050"/>
            <a:r>
              <a:rPr lang="en-MY" sz="3400" dirty="0"/>
              <a:t>affects younger age group</a:t>
            </a:r>
          </a:p>
          <a:p>
            <a:pPr marL="900113" indent="-273050"/>
            <a:r>
              <a:rPr lang="en-MY" sz="3400" dirty="0"/>
              <a:t>develop rapidly (secondary to an intraosseous haemorrhage)</a:t>
            </a:r>
          </a:p>
          <a:p>
            <a:pPr marL="0" indent="0">
              <a:buNone/>
            </a:pPr>
            <a:endParaRPr lang="en-MY" dirty="0"/>
          </a:p>
          <a:p>
            <a:pPr marL="0" indent="0">
              <a:buNone/>
            </a:pPr>
            <a:endParaRPr lang="en-MY" dirty="0"/>
          </a:p>
          <a:p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457200" y="0"/>
            <a:ext cx="8686799" cy="6858000"/>
            <a:chOff x="457200" y="0"/>
            <a:chExt cx="8686799" cy="6858000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5965503"/>
              <a:ext cx="838200" cy="7486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1066800" y="6248400"/>
              <a:ext cx="1888659" cy="384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00" dirty="0"/>
                <a:t>CLINICAL PRACTICE GUIDELINES</a:t>
              </a:r>
            </a:p>
            <a:p>
              <a:pPr algn="r"/>
              <a:r>
                <a:rPr lang="en-US" sz="1100" dirty="0"/>
                <a:t>Management of </a:t>
              </a:r>
              <a:r>
                <a:rPr lang="en-US" sz="1100" dirty="0" err="1"/>
                <a:t>Haemophilia</a:t>
              </a:r>
              <a:r>
                <a:rPr lang="en-US" sz="1100" dirty="0"/>
                <a:t> </a:t>
              </a:r>
            </a:p>
          </p:txBody>
        </p:sp>
        <p:sp>
          <p:nvSpPr>
            <p:cNvPr id="11" name="Right Triangle 10"/>
            <p:cNvSpPr/>
            <p:nvPr/>
          </p:nvSpPr>
          <p:spPr>
            <a:xfrm rot="16200000">
              <a:off x="5600700" y="3314700"/>
              <a:ext cx="5638800" cy="1447799"/>
            </a:xfrm>
            <a:prstGeom prst="rtTriangle">
              <a:avLst/>
            </a:prstGeom>
            <a:solidFill>
              <a:srgbClr val="FFCCCC"/>
            </a:solidFill>
            <a:ln>
              <a:solidFill>
                <a:srgbClr val="FFCC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ight Triangle 11"/>
            <p:cNvSpPr/>
            <p:nvPr/>
          </p:nvSpPr>
          <p:spPr>
            <a:xfrm rot="10800000">
              <a:off x="7924799" y="0"/>
              <a:ext cx="1219199" cy="2438400"/>
            </a:xfrm>
            <a:prstGeom prst="rtTriangle">
              <a:avLst/>
            </a:prstGeom>
            <a:solidFill>
              <a:srgbClr val="FF7C80"/>
            </a:solidFill>
            <a:ln>
              <a:solidFill>
                <a:srgbClr val="FF7C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2F6386-11CD-49EF-8E40-1BE6948BEA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E224-55DF-43CC-81CF-D017DC1DE51C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0997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2865"/>
            <a:ext cx="8229600" cy="1143000"/>
          </a:xfrm>
        </p:spPr>
        <p:txBody>
          <a:bodyPr/>
          <a:lstStyle/>
          <a:p>
            <a:r>
              <a:rPr lang="en-US" b="1" dirty="0"/>
              <a:t>Pseudotumour</a:t>
            </a:r>
            <a:r>
              <a:rPr lang="en-US" sz="2000" b="1" dirty="0"/>
              <a:t>-4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7141"/>
            <a:ext cx="7467597" cy="5037459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sz="4600" b="1" dirty="0"/>
              <a:t>Treatment:</a:t>
            </a:r>
          </a:p>
          <a:p>
            <a:pPr marL="0" indent="0">
              <a:buNone/>
            </a:pPr>
            <a:r>
              <a:rPr lang="en-MY" sz="4000" dirty="0"/>
              <a:t>1. </a:t>
            </a:r>
            <a:r>
              <a:rPr lang="en-MY" sz="4300" b="1" dirty="0"/>
              <a:t>Proximal </a:t>
            </a:r>
            <a:r>
              <a:rPr lang="en-MY" sz="4300" b="1" dirty="0" err="1"/>
              <a:t>pseudotumour</a:t>
            </a:r>
            <a:endParaRPr lang="en-MY" sz="4300" b="1" dirty="0"/>
          </a:p>
          <a:p>
            <a:pPr indent="107950"/>
            <a:r>
              <a:rPr lang="en-MY" sz="4000" dirty="0"/>
              <a:t>  Surgical resection:</a:t>
            </a:r>
          </a:p>
          <a:p>
            <a:pPr marL="0" indent="0">
              <a:buNone/>
            </a:pPr>
            <a:r>
              <a:rPr lang="en-MY" dirty="0"/>
              <a:t>          -  </a:t>
            </a:r>
            <a:r>
              <a:rPr lang="en-MY" sz="3400" dirty="0"/>
              <a:t>Curative </a:t>
            </a:r>
          </a:p>
          <a:p>
            <a:pPr marL="0" indent="0">
              <a:buNone/>
            </a:pPr>
            <a:r>
              <a:rPr lang="en-MY" sz="3400" dirty="0"/>
              <a:t>         -  This procedure is usually difficult and carries a high    </a:t>
            </a:r>
          </a:p>
          <a:p>
            <a:pPr marL="0" indent="0">
              <a:buNone/>
            </a:pPr>
            <a:r>
              <a:rPr lang="en-MY" sz="3400" dirty="0"/>
              <a:t>             complication rate</a:t>
            </a:r>
          </a:p>
          <a:p>
            <a:pPr indent="-69850"/>
            <a:r>
              <a:rPr lang="en-MY" sz="4600" dirty="0"/>
              <a:t>  </a:t>
            </a:r>
            <a:r>
              <a:rPr lang="en-MY" sz="4000" dirty="0" err="1"/>
              <a:t>Embolisation</a:t>
            </a:r>
            <a:r>
              <a:rPr lang="en-MY" sz="4000" dirty="0"/>
              <a:t>:</a:t>
            </a:r>
          </a:p>
          <a:p>
            <a:pPr marL="0" indent="0">
              <a:buNone/>
            </a:pPr>
            <a:r>
              <a:rPr lang="en-MY" dirty="0"/>
              <a:t>          </a:t>
            </a:r>
            <a:r>
              <a:rPr lang="en-MY" sz="3400" dirty="0"/>
              <a:t>-  To minimise the vascularisation of the </a:t>
            </a:r>
          </a:p>
          <a:p>
            <a:pPr marL="0" indent="0">
              <a:buNone/>
            </a:pPr>
            <a:r>
              <a:rPr lang="en-MY" sz="3400" dirty="0"/>
              <a:t>             </a:t>
            </a:r>
            <a:r>
              <a:rPr lang="en-MY" sz="3400" dirty="0" err="1"/>
              <a:t>pseudotumour</a:t>
            </a:r>
            <a:r>
              <a:rPr lang="en-MY" sz="3400" dirty="0"/>
              <a:t> &amp; reduce its size prior to surgery</a:t>
            </a:r>
          </a:p>
          <a:p>
            <a:pPr marL="0" indent="0">
              <a:buNone/>
            </a:pPr>
            <a:r>
              <a:rPr lang="en-MY" sz="3400" dirty="0"/>
              <a:t>          -  To reduce the size &amp; stabilise the </a:t>
            </a:r>
            <a:r>
              <a:rPr lang="en-MY" sz="3400" dirty="0" err="1"/>
              <a:t>pseudotumour</a:t>
            </a:r>
            <a:r>
              <a:rPr lang="en-MY" sz="3400" dirty="0"/>
              <a:t> </a:t>
            </a:r>
          </a:p>
          <a:p>
            <a:pPr marL="0" indent="0">
              <a:buNone/>
            </a:pPr>
            <a:r>
              <a:rPr lang="en-MY" sz="3400" dirty="0"/>
              <a:t>             where surgery poses a great risk of life-threatening </a:t>
            </a:r>
          </a:p>
          <a:p>
            <a:pPr marL="0" indent="0">
              <a:buNone/>
            </a:pPr>
            <a:r>
              <a:rPr lang="en-MY" sz="3400" dirty="0"/>
              <a:t>             haemorrhage</a:t>
            </a:r>
          </a:p>
          <a:p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457200" y="0"/>
            <a:ext cx="8686799" cy="6858000"/>
            <a:chOff x="457200" y="0"/>
            <a:chExt cx="8686799" cy="6858000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5965503"/>
              <a:ext cx="838200" cy="7486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1066800" y="6248400"/>
              <a:ext cx="1888659" cy="384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00" dirty="0"/>
                <a:t>CLINICAL PRACTICE GUIDELINES</a:t>
              </a:r>
            </a:p>
            <a:p>
              <a:pPr algn="r"/>
              <a:r>
                <a:rPr lang="en-US" sz="1100" dirty="0"/>
                <a:t>Management of </a:t>
              </a:r>
              <a:r>
                <a:rPr lang="en-US" sz="1100" dirty="0" err="1"/>
                <a:t>Haemophilia</a:t>
              </a:r>
              <a:r>
                <a:rPr lang="en-US" sz="1100" dirty="0"/>
                <a:t> </a:t>
              </a:r>
            </a:p>
          </p:txBody>
        </p:sp>
        <p:sp>
          <p:nvSpPr>
            <p:cNvPr id="11" name="Right Triangle 10"/>
            <p:cNvSpPr/>
            <p:nvPr/>
          </p:nvSpPr>
          <p:spPr>
            <a:xfrm rot="16200000">
              <a:off x="5600700" y="3314700"/>
              <a:ext cx="5638800" cy="1447799"/>
            </a:xfrm>
            <a:prstGeom prst="rtTriangle">
              <a:avLst/>
            </a:prstGeom>
            <a:solidFill>
              <a:srgbClr val="FFCCCC"/>
            </a:solidFill>
            <a:ln>
              <a:solidFill>
                <a:srgbClr val="FFCC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ight Triangle 11"/>
            <p:cNvSpPr/>
            <p:nvPr/>
          </p:nvSpPr>
          <p:spPr>
            <a:xfrm rot="10800000">
              <a:off x="7924799" y="0"/>
              <a:ext cx="1219199" cy="2438400"/>
            </a:xfrm>
            <a:prstGeom prst="rtTriangle">
              <a:avLst/>
            </a:prstGeom>
            <a:solidFill>
              <a:srgbClr val="FF7C80"/>
            </a:solidFill>
            <a:ln>
              <a:solidFill>
                <a:srgbClr val="FF7C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4BEDB4-CEDD-439A-9009-09F5DFD91B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E224-55DF-43CC-81CF-D017DC1DE51C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463403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935"/>
            <a:ext cx="8229600" cy="1143000"/>
          </a:xfrm>
        </p:spPr>
        <p:txBody>
          <a:bodyPr/>
          <a:lstStyle/>
          <a:p>
            <a:r>
              <a:rPr lang="en-US" b="1" dirty="0"/>
              <a:t>Pseudotumour</a:t>
            </a:r>
            <a:r>
              <a:rPr lang="en-US" sz="2000" b="1" dirty="0"/>
              <a:t>-5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94617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3500" b="1" dirty="0"/>
              <a:t>Treatment:</a:t>
            </a:r>
          </a:p>
          <a:p>
            <a:pPr marL="0" indent="0">
              <a:buNone/>
            </a:pPr>
            <a:r>
              <a:rPr lang="en-US" dirty="0"/>
              <a:t>2.</a:t>
            </a:r>
            <a:r>
              <a:rPr lang="en-MY" dirty="0"/>
              <a:t> </a:t>
            </a:r>
            <a:r>
              <a:rPr lang="en-MY" b="1" dirty="0"/>
              <a:t>Distal </a:t>
            </a:r>
            <a:r>
              <a:rPr lang="en-MY" b="1" dirty="0" err="1"/>
              <a:t>pseudotumour</a:t>
            </a:r>
            <a:endParaRPr lang="en-MY" b="1" dirty="0"/>
          </a:p>
          <a:p>
            <a:pPr marL="627063" indent="-271463"/>
            <a:r>
              <a:rPr lang="en-MY" sz="3000" dirty="0"/>
              <a:t>Irradiation</a:t>
            </a:r>
          </a:p>
          <a:p>
            <a:pPr marL="1077913" indent="-546100">
              <a:buNone/>
            </a:pPr>
            <a:r>
              <a:rPr lang="en-MY" dirty="0"/>
              <a:t> -  </a:t>
            </a:r>
            <a:r>
              <a:rPr lang="en-MY" sz="2600" dirty="0"/>
              <a:t>Indicated when the </a:t>
            </a:r>
            <a:r>
              <a:rPr lang="en-MY" sz="2600" dirty="0" err="1"/>
              <a:t>pseudotumour</a:t>
            </a:r>
            <a:r>
              <a:rPr lang="en-MY" sz="2600" dirty="0"/>
              <a:t> occurs in       </a:t>
            </a:r>
          </a:p>
          <a:p>
            <a:pPr marL="1077913" indent="-546100">
              <a:buNone/>
            </a:pPr>
            <a:r>
              <a:rPr lang="en-MY" sz="2600" dirty="0"/>
              <a:t>     multiple sites or inaccessible sites</a:t>
            </a:r>
          </a:p>
          <a:p>
            <a:pPr marL="1077913" indent="-546100">
              <a:buNone/>
            </a:pPr>
            <a:r>
              <a:rPr lang="en-MY" sz="2600" dirty="0"/>
              <a:t> -  Effective if the </a:t>
            </a:r>
            <a:r>
              <a:rPr lang="en-MY" sz="2600" dirty="0" err="1"/>
              <a:t>pseudotumour</a:t>
            </a:r>
            <a:r>
              <a:rPr lang="en-MY" sz="2600" dirty="0"/>
              <a:t> is &lt;10 cm</a:t>
            </a:r>
          </a:p>
          <a:p>
            <a:pPr indent="12700"/>
            <a:r>
              <a:rPr lang="en-MY" sz="3000" dirty="0"/>
              <a:t>  Surgery</a:t>
            </a:r>
          </a:p>
          <a:p>
            <a:pPr marL="627063" indent="0">
              <a:buNone/>
            </a:pPr>
            <a:r>
              <a:rPr lang="en-MY" dirty="0"/>
              <a:t>-  </a:t>
            </a:r>
            <a:r>
              <a:rPr lang="en-MY" sz="2600" dirty="0"/>
              <a:t>Curettage and filling with fibrin seal and </a:t>
            </a:r>
          </a:p>
          <a:p>
            <a:pPr marL="627063" indent="0">
              <a:buNone/>
            </a:pPr>
            <a:r>
              <a:rPr lang="en-MY" sz="2600" dirty="0"/>
              <a:t>    cancellous bone graft</a:t>
            </a:r>
          </a:p>
          <a:p>
            <a:endParaRPr lang="en-MY" dirty="0"/>
          </a:p>
          <a:p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457200" y="0"/>
            <a:ext cx="8686799" cy="6858000"/>
            <a:chOff x="457200" y="0"/>
            <a:chExt cx="8686799" cy="6858000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5965503"/>
              <a:ext cx="838200" cy="7486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1066800" y="6248400"/>
              <a:ext cx="1888659" cy="384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00" dirty="0"/>
                <a:t>CLINICAL PRACTICE GUIDELINES</a:t>
              </a:r>
            </a:p>
            <a:p>
              <a:pPr algn="r"/>
              <a:r>
                <a:rPr lang="en-US" sz="1100" dirty="0"/>
                <a:t>Management of </a:t>
              </a:r>
              <a:r>
                <a:rPr lang="en-US" sz="1100" dirty="0" err="1"/>
                <a:t>Haemophilia</a:t>
              </a:r>
              <a:r>
                <a:rPr lang="en-US" sz="1100" dirty="0"/>
                <a:t> </a:t>
              </a:r>
            </a:p>
          </p:txBody>
        </p:sp>
        <p:sp>
          <p:nvSpPr>
            <p:cNvPr id="11" name="Right Triangle 10"/>
            <p:cNvSpPr/>
            <p:nvPr/>
          </p:nvSpPr>
          <p:spPr>
            <a:xfrm rot="16200000">
              <a:off x="5600700" y="3314700"/>
              <a:ext cx="5638800" cy="1447799"/>
            </a:xfrm>
            <a:prstGeom prst="rtTriangle">
              <a:avLst/>
            </a:prstGeom>
            <a:solidFill>
              <a:srgbClr val="FFCCCC"/>
            </a:solidFill>
            <a:ln>
              <a:solidFill>
                <a:srgbClr val="FFCC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ight Triangle 11"/>
            <p:cNvSpPr/>
            <p:nvPr/>
          </p:nvSpPr>
          <p:spPr>
            <a:xfrm rot="10800000">
              <a:off x="7924799" y="0"/>
              <a:ext cx="1219199" cy="2438400"/>
            </a:xfrm>
            <a:prstGeom prst="rtTriangle">
              <a:avLst/>
            </a:prstGeom>
            <a:solidFill>
              <a:srgbClr val="FF7C80"/>
            </a:solidFill>
            <a:ln>
              <a:solidFill>
                <a:srgbClr val="FF7C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992536-E1E2-423C-95FF-8FC5F31955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E224-55DF-43CC-81CF-D017DC1DE51C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8593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0050"/>
            <a:ext cx="8229600" cy="1143000"/>
          </a:xfrm>
        </p:spPr>
        <p:txBody>
          <a:bodyPr/>
          <a:lstStyle/>
          <a:p>
            <a:r>
              <a:rPr lang="en-US" b="1" dirty="0"/>
              <a:t>Pseudotumour</a:t>
            </a:r>
            <a:r>
              <a:rPr lang="en-US" sz="2000" b="1" dirty="0"/>
              <a:t>-6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6798" y="2306637"/>
            <a:ext cx="3657600" cy="4525963"/>
          </a:xfrm>
        </p:spPr>
        <p:txBody>
          <a:bodyPr/>
          <a:lstStyle/>
          <a:p>
            <a:r>
              <a:rPr lang="en-US" dirty="0" err="1"/>
              <a:t>Pseudotumour</a:t>
            </a:r>
            <a:r>
              <a:rPr lang="en-US" dirty="0"/>
              <a:t> in the calcaneum</a:t>
            </a:r>
          </a:p>
          <a:p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457200" y="0"/>
            <a:ext cx="8686799" cy="6858000"/>
            <a:chOff x="457200" y="0"/>
            <a:chExt cx="8686799" cy="6858000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5965503"/>
              <a:ext cx="838200" cy="7486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1066800" y="6248400"/>
              <a:ext cx="1888659" cy="384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00" dirty="0"/>
                <a:t>CLINICAL PRACTICE GUIDELINES</a:t>
              </a:r>
            </a:p>
            <a:p>
              <a:pPr algn="r"/>
              <a:r>
                <a:rPr lang="en-US" sz="1100" dirty="0"/>
                <a:t>Management of </a:t>
              </a:r>
              <a:r>
                <a:rPr lang="en-US" sz="1100" dirty="0" err="1"/>
                <a:t>Haemophilia</a:t>
              </a:r>
              <a:r>
                <a:rPr lang="en-US" sz="1100" dirty="0"/>
                <a:t> </a:t>
              </a:r>
            </a:p>
          </p:txBody>
        </p:sp>
        <p:sp>
          <p:nvSpPr>
            <p:cNvPr id="11" name="Right Triangle 10"/>
            <p:cNvSpPr/>
            <p:nvPr/>
          </p:nvSpPr>
          <p:spPr>
            <a:xfrm rot="16200000">
              <a:off x="5600700" y="3314700"/>
              <a:ext cx="5638800" cy="1447799"/>
            </a:xfrm>
            <a:prstGeom prst="rtTriangle">
              <a:avLst/>
            </a:prstGeom>
            <a:solidFill>
              <a:srgbClr val="FFCCCC"/>
            </a:solidFill>
            <a:ln>
              <a:solidFill>
                <a:srgbClr val="FFCC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ight Triangle 11"/>
            <p:cNvSpPr/>
            <p:nvPr/>
          </p:nvSpPr>
          <p:spPr>
            <a:xfrm rot="10800000">
              <a:off x="7924799" y="0"/>
              <a:ext cx="1219199" cy="2438400"/>
            </a:xfrm>
            <a:prstGeom prst="rtTriangle">
              <a:avLst/>
            </a:prstGeom>
            <a:solidFill>
              <a:srgbClr val="FF7C80"/>
            </a:solidFill>
            <a:ln>
              <a:solidFill>
                <a:srgbClr val="FF7C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DCA23B22-95F1-409B-A588-6A6CC1BB2F2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816" t="5535" r="24771" b="5884"/>
          <a:stretch/>
        </p:blipFill>
        <p:spPr>
          <a:xfrm>
            <a:off x="887667" y="1314193"/>
            <a:ext cx="3874831" cy="4471859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330698-7C06-4FE2-8BB8-B10B8831E8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E224-55DF-43CC-81CF-D017DC1DE51C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42188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7696"/>
            <a:ext cx="8229600" cy="1143000"/>
          </a:xfrm>
        </p:spPr>
        <p:txBody>
          <a:bodyPr/>
          <a:lstStyle/>
          <a:p>
            <a:r>
              <a:rPr lang="en-US" b="1" dirty="0"/>
              <a:t>Pseudotumour</a:t>
            </a:r>
            <a:r>
              <a:rPr lang="en-US" sz="2000" b="1" dirty="0"/>
              <a:t>-7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5131077"/>
            <a:ext cx="6172200" cy="1143000"/>
          </a:xfrm>
        </p:spPr>
        <p:txBody>
          <a:bodyPr/>
          <a:lstStyle/>
          <a:p>
            <a:r>
              <a:rPr lang="en-US" dirty="0" err="1"/>
              <a:t>Pseudotumour</a:t>
            </a:r>
            <a:r>
              <a:rPr lang="en-US" dirty="0"/>
              <a:t> in the mandible</a:t>
            </a:r>
          </a:p>
          <a:p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457200" y="0"/>
            <a:ext cx="8686799" cy="6858000"/>
            <a:chOff x="457200" y="0"/>
            <a:chExt cx="8686799" cy="6858000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5965503"/>
              <a:ext cx="838200" cy="7486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1066800" y="6248400"/>
              <a:ext cx="1888659" cy="384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00" dirty="0"/>
                <a:t>CLINICAL PRACTICE GUIDELINES</a:t>
              </a:r>
            </a:p>
            <a:p>
              <a:pPr algn="r"/>
              <a:r>
                <a:rPr lang="en-US" sz="1100" dirty="0"/>
                <a:t>Management of </a:t>
              </a:r>
              <a:r>
                <a:rPr lang="en-US" sz="1100" dirty="0" err="1"/>
                <a:t>Haemophilia</a:t>
              </a:r>
              <a:r>
                <a:rPr lang="en-US" sz="1100" dirty="0"/>
                <a:t> </a:t>
              </a:r>
            </a:p>
          </p:txBody>
        </p:sp>
        <p:sp>
          <p:nvSpPr>
            <p:cNvPr id="11" name="Right Triangle 10"/>
            <p:cNvSpPr/>
            <p:nvPr/>
          </p:nvSpPr>
          <p:spPr>
            <a:xfrm rot="16200000">
              <a:off x="5600700" y="3314700"/>
              <a:ext cx="5638800" cy="1447799"/>
            </a:xfrm>
            <a:prstGeom prst="rtTriangle">
              <a:avLst/>
            </a:prstGeom>
            <a:solidFill>
              <a:srgbClr val="FFCCCC"/>
            </a:solidFill>
            <a:ln>
              <a:solidFill>
                <a:srgbClr val="FFCC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ight Triangle 11"/>
            <p:cNvSpPr/>
            <p:nvPr/>
          </p:nvSpPr>
          <p:spPr>
            <a:xfrm rot="10800000">
              <a:off x="7924799" y="0"/>
              <a:ext cx="1219199" cy="2438400"/>
            </a:xfrm>
            <a:prstGeom prst="rtTriangle">
              <a:avLst/>
            </a:prstGeom>
            <a:solidFill>
              <a:srgbClr val="FF7C80"/>
            </a:solidFill>
            <a:ln>
              <a:solidFill>
                <a:srgbClr val="FF7C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D4E8A8BF-05E8-4998-ADC9-DF2F180D60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2660" y="1516478"/>
            <a:ext cx="5966280" cy="3588854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65D321-8343-4CDE-A3AD-914A1D161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E224-55DF-43CC-81CF-D017DC1DE51C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2679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75"/>
            <a:ext cx="8229600" cy="1143000"/>
          </a:xfrm>
        </p:spPr>
        <p:txBody>
          <a:bodyPr/>
          <a:lstStyle/>
          <a:p>
            <a:r>
              <a:rPr lang="en-US" b="1" dirty="0"/>
              <a:t>Pseudotumour</a:t>
            </a:r>
            <a:r>
              <a:rPr lang="en-US" sz="2000" b="1" dirty="0"/>
              <a:t>-8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04895" y="2956718"/>
            <a:ext cx="3582211" cy="944563"/>
          </a:xfrm>
        </p:spPr>
        <p:txBody>
          <a:bodyPr>
            <a:normAutofit fontScale="92500" lnSpcReduction="10000"/>
          </a:bodyPr>
          <a:lstStyle/>
          <a:p>
            <a:r>
              <a:rPr lang="en-US" dirty="0" err="1"/>
              <a:t>Pseudotumour</a:t>
            </a:r>
            <a:r>
              <a:rPr lang="en-US" dirty="0"/>
              <a:t> at distal phalanx  </a:t>
            </a:r>
          </a:p>
          <a:p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457200" y="0"/>
            <a:ext cx="8686799" cy="6858000"/>
            <a:chOff x="457200" y="0"/>
            <a:chExt cx="8686799" cy="6858000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5965503"/>
              <a:ext cx="838200" cy="7486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1066800" y="6248400"/>
              <a:ext cx="1888659" cy="384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00" dirty="0"/>
                <a:t>CLINICAL PRACTICE GUIDELINES</a:t>
              </a:r>
            </a:p>
            <a:p>
              <a:pPr algn="r"/>
              <a:r>
                <a:rPr lang="en-US" sz="1100" dirty="0"/>
                <a:t>Management of </a:t>
              </a:r>
              <a:r>
                <a:rPr lang="en-US" sz="1100" dirty="0" err="1"/>
                <a:t>Haemophilia</a:t>
              </a:r>
              <a:r>
                <a:rPr lang="en-US" sz="1100" dirty="0"/>
                <a:t> </a:t>
              </a:r>
            </a:p>
          </p:txBody>
        </p:sp>
        <p:sp>
          <p:nvSpPr>
            <p:cNvPr id="11" name="Right Triangle 10"/>
            <p:cNvSpPr/>
            <p:nvPr/>
          </p:nvSpPr>
          <p:spPr>
            <a:xfrm rot="16200000">
              <a:off x="5600700" y="3314700"/>
              <a:ext cx="5638800" cy="1447799"/>
            </a:xfrm>
            <a:prstGeom prst="rtTriangle">
              <a:avLst/>
            </a:prstGeom>
            <a:solidFill>
              <a:srgbClr val="FFCCCC"/>
            </a:solidFill>
            <a:ln>
              <a:solidFill>
                <a:srgbClr val="FFCC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ight Triangle 11"/>
            <p:cNvSpPr/>
            <p:nvPr/>
          </p:nvSpPr>
          <p:spPr>
            <a:xfrm rot="10800000">
              <a:off x="7924799" y="0"/>
              <a:ext cx="1219199" cy="2438400"/>
            </a:xfrm>
            <a:prstGeom prst="rtTriangle">
              <a:avLst/>
            </a:prstGeom>
            <a:solidFill>
              <a:srgbClr val="FF7C80"/>
            </a:solidFill>
            <a:ln>
              <a:solidFill>
                <a:srgbClr val="FF7C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93360560-D5A0-4C46-ADE9-FFEFB770F9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1631" y="1182502"/>
            <a:ext cx="2184599" cy="492445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15EB6D-7F59-4266-9C51-42E6AB6179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E224-55DF-43CC-81CF-D017DC1DE51C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598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Musculoskeletal Complications In </a:t>
            </a:r>
            <a:r>
              <a:rPr lang="en-US" b="1" dirty="0" err="1"/>
              <a:t>Haemophilia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en-US" dirty="0"/>
              <a:t>Synovitis of the Joint</a:t>
            </a:r>
          </a:p>
          <a:p>
            <a:pPr marL="514350" indent="-514350">
              <a:buAutoNum type="arabicPeriod"/>
            </a:pPr>
            <a:r>
              <a:rPr lang="en-US" dirty="0"/>
              <a:t>Arthropathy</a:t>
            </a:r>
          </a:p>
          <a:p>
            <a:pPr marL="0" indent="0">
              <a:buNone/>
            </a:pPr>
            <a:r>
              <a:rPr lang="en-US" dirty="0"/>
              <a:t>3.  Joint &amp; muscle contracture</a:t>
            </a:r>
          </a:p>
          <a:p>
            <a:pPr marL="0" indent="0">
              <a:buNone/>
            </a:pPr>
            <a:r>
              <a:rPr lang="en-US" dirty="0"/>
              <a:t>4.  </a:t>
            </a:r>
            <a:r>
              <a:rPr lang="en-US" dirty="0" err="1"/>
              <a:t>Pseudotumour</a:t>
            </a:r>
            <a:endParaRPr lang="en-US" dirty="0"/>
          </a:p>
          <a:p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457200" y="0"/>
            <a:ext cx="8686799" cy="6858000"/>
            <a:chOff x="457200" y="0"/>
            <a:chExt cx="8686799" cy="6858000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5965503"/>
              <a:ext cx="838200" cy="7486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1066800" y="6248400"/>
              <a:ext cx="1888659" cy="384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00" dirty="0"/>
                <a:t>CLINICAL PRACTICE GUIDELINES</a:t>
              </a:r>
            </a:p>
            <a:p>
              <a:pPr algn="r"/>
              <a:r>
                <a:rPr lang="en-US" sz="1100" dirty="0"/>
                <a:t>Management of </a:t>
              </a:r>
              <a:r>
                <a:rPr lang="en-US" sz="1100" dirty="0" err="1"/>
                <a:t>Haemophilia</a:t>
              </a:r>
              <a:r>
                <a:rPr lang="en-US" sz="1100" dirty="0"/>
                <a:t> </a:t>
              </a:r>
            </a:p>
          </p:txBody>
        </p:sp>
        <p:sp>
          <p:nvSpPr>
            <p:cNvPr id="11" name="Right Triangle 10"/>
            <p:cNvSpPr/>
            <p:nvPr/>
          </p:nvSpPr>
          <p:spPr>
            <a:xfrm rot="16200000">
              <a:off x="5600700" y="3314700"/>
              <a:ext cx="5638800" cy="1447799"/>
            </a:xfrm>
            <a:prstGeom prst="rtTriangle">
              <a:avLst/>
            </a:prstGeom>
            <a:solidFill>
              <a:srgbClr val="FFCCCC"/>
            </a:solidFill>
            <a:ln>
              <a:solidFill>
                <a:srgbClr val="FFCC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ight Triangle 11"/>
            <p:cNvSpPr/>
            <p:nvPr/>
          </p:nvSpPr>
          <p:spPr>
            <a:xfrm rot="10800000">
              <a:off x="7924799" y="0"/>
              <a:ext cx="1219199" cy="2438400"/>
            </a:xfrm>
            <a:prstGeom prst="rtTriangle">
              <a:avLst/>
            </a:prstGeom>
            <a:solidFill>
              <a:srgbClr val="FF7C80"/>
            </a:solidFill>
            <a:ln>
              <a:solidFill>
                <a:srgbClr val="FF7C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31B089-9403-4558-9361-CA53223DF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E224-55DF-43CC-81CF-D017DC1DE51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81407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293"/>
            <a:ext cx="8229600" cy="1143000"/>
          </a:xfrm>
        </p:spPr>
        <p:txBody>
          <a:bodyPr/>
          <a:lstStyle/>
          <a:p>
            <a:r>
              <a:rPr lang="en-US" b="1" dirty="0"/>
              <a:t>Pseudotumour</a:t>
            </a:r>
            <a:r>
              <a:rPr lang="en-US" sz="2000" b="1" dirty="0"/>
              <a:t>-9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12285" y="4558403"/>
            <a:ext cx="5257800" cy="868363"/>
          </a:xfrm>
        </p:spPr>
        <p:txBody>
          <a:bodyPr/>
          <a:lstStyle/>
          <a:p>
            <a:pPr marL="0" indent="0">
              <a:buNone/>
            </a:pPr>
            <a:r>
              <a:rPr lang="en-US" dirty="0" err="1"/>
              <a:t>Pseudotumour</a:t>
            </a:r>
            <a:r>
              <a:rPr lang="en-US" dirty="0"/>
              <a:t> of the pelvis</a:t>
            </a:r>
          </a:p>
          <a:p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457200" y="0"/>
            <a:ext cx="8686799" cy="6858000"/>
            <a:chOff x="457200" y="0"/>
            <a:chExt cx="8686799" cy="6858000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5965503"/>
              <a:ext cx="838200" cy="7486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1066800" y="6248400"/>
              <a:ext cx="1888659" cy="384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00" dirty="0"/>
                <a:t>CLINICAL PRACTICE GUIDELINES</a:t>
              </a:r>
            </a:p>
            <a:p>
              <a:pPr algn="r"/>
              <a:r>
                <a:rPr lang="en-US" sz="1100" dirty="0"/>
                <a:t>Management of </a:t>
              </a:r>
              <a:r>
                <a:rPr lang="en-US" sz="1100" dirty="0" err="1"/>
                <a:t>Haemophilia</a:t>
              </a:r>
              <a:r>
                <a:rPr lang="en-US" sz="1100" dirty="0"/>
                <a:t> </a:t>
              </a:r>
            </a:p>
          </p:txBody>
        </p:sp>
        <p:sp>
          <p:nvSpPr>
            <p:cNvPr id="11" name="Right Triangle 10"/>
            <p:cNvSpPr/>
            <p:nvPr/>
          </p:nvSpPr>
          <p:spPr>
            <a:xfrm rot="16200000">
              <a:off x="5600700" y="3314700"/>
              <a:ext cx="5638800" cy="1447799"/>
            </a:xfrm>
            <a:prstGeom prst="rtTriangle">
              <a:avLst/>
            </a:prstGeom>
            <a:solidFill>
              <a:srgbClr val="FFCCCC"/>
            </a:solidFill>
            <a:ln>
              <a:solidFill>
                <a:srgbClr val="FFCC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ight Triangle 11"/>
            <p:cNvSpPr/>
            <p:nvPr/>
          </p:nvSpPr>
          <p:spPr>
            <a:xfrm rot="10800000">
              <a:off x="7924799" y="0"/>
              <a:ext cx="1219199" cy="2438400"/>
            </a:xfrm>
            <a:prstGeom prst="rtTriangle">
              <a:avLst/>
            </a:prstGeom>
            <a:solidFill>
              <a:srgbClr val="FF7C80"/>
            </a:solidFill>
            <a:ln>
              <a:solidFill>
                <a:srgbClr val="FF7C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129F576E-8D0B-4296-A49C-4017289933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570" y="1745225"/>
            <a:ext cx="8491230" cy="2530281"/>
          </a:xfrm>
          <a:prstGeom prst="rect">
            <a:avLst/>
          </a:prstGeom>
        </p:spPr>
      </p:pic>
      <p:sp>
        <p:nvSpPr>
          <p:cNvPr id="5" name="Rectangle 1">
            <a:extLst>
              <a:ext uri="{FF2B5EF4-FFF2-40B4-BE49-F238E27FC236}">
                <a16:creationId xmlns:a16="http://schemas.microsoft.com/office/drawing/2014/main" id="{7D5D1140-B24C-436C-B06D-2F2D5EDA93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456" y="5438746"/>
            <a:ext cx="80010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Pennekamp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PH, Strauss AC, Klein C, et al. Giant </a:t>
            </a:r>
            <a:r>
              <a:rPr kumimoji="0" lang="en-US" altLang="en-US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haemophilic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en-US" altLang="en-US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pseudotumour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of the pelvis: case report and literature review. </a:t>
            </a:r>
            <a:r>
              <a:rPr kumimoji="0" lang="en-US" altLang="en-US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Haemophilia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. 2015;21(6):e484-486.</a:t>
            </a:r>
            <a:r>
              <a:rPr kumimoji="0" lang="en-US" altLang="en-US" sz="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9B8E03-D16F-48B7-A5B6-CEAEA570C6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E224-55DF-43CC-81CF-D017DC1DE51C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20711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109" y="224879"/>
            <a:ext cx="8229600" cy="787697"/>
          </a:xfrm>
        </p:spPr>
        <p:txBody>
          <a:bodyPr/>
          <a:lstStyle/>
          <a:p>
            <a:r>
              <a:rPr lang="en-US" b="1" dirty="0"/>
              <a:t>Pseudotumour</a:t>
            </a:r>
            <a:r>
              <a:rPr lang="en-US" sz="2000" b="1" dirty="0"/>
              <a:t>-10</a:t>
            </a:r>
            <a:endParaRPr lang="en-US" sz="2000" dirty="0"/>
          </a:p>
        </p:txBody>
      </p:sp>
      <p:grpSp>
        <p:nvGrpSpPr>
          <p:cNvPr id="13" name="Group 12"/>
          <p:cNvGrpSpPr/>
          <p:nvPr/>
        </p:nvGrpSpPr>
        <p:grpSpPr>
          <a:xfrm>
            <a:off x="457200" y="0"/>
            <a:ext cx="8686799" cy="6858000"/>
            <a:chOff x="457200" y="0"/>
            <a:chExt cx="8686799" cy="6858000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5965503"/>
              <a:ext cx="838200" cy="7486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1066800" y="6248400"/>
              <a:ext cx="1888659" cy="384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00" dirty="0"/>
                <a:t>CLINICAL PRACTICE GUIDELINES</a:t>
              </a:r>
            </a:p>
            <a:p>
              <a:pPr algn="r"/>
              <a:r>
                <a:rPr lang="en-US" sz="1100" dirty="0"/>
                <a:t>Management of </a:t>
              </a:r>
              <a:r>
                <a:rPr lang="en-US" sz="1100" dirty="0" err="1"/>
                <a:t>Haemophilia</a:t>
              </a:r>
              <a:r>
                <a:rPr lang="en-US" sz="1100" dirty="0"/>
                <a:t> </a:t>
              </a:r>
            </a:p>
          </p:txBody>
        </p:sp>
        <p:sp>
          <p:nvSpPr>
            <p:cNvPr id="11" name="Right Triangle 10"/>
            <p:cNvSpPr/>
            <p:nvPr/>
          </p:nvSpPr>
          <p:spPr>
            <a:xfrm rot="16200000">
              <a:off x="5600700" y="3314700"/>
              <a:ext cx="5638800" cy="1447799"/>
            </a:xfrm>
            <a:prstGeom prst="rtTriangle">
              <a:avLst/>
            </a:prstGeom>
            <a:solidFill>
              <a:srgbClr val="FFCCCC"/>
            </a:solidFill>
            <a:ln>
              <a:solidFill>
                <a:srgbClr val="FFCC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ight Triangle 11"/>
            <p:cNvSpPr/>
            <p:nvPr/>
          </p:nvSpPr>
          <p:spPr>
            <a:xfrm rot="10800000">
              <a:off x="7924799" y="0"/>
              <a:ext cx="1219199" cy="2438400"/>
            </a:xfrm>
            <a:prstGeom prst="rtTriangle">
              <a:avLst/>
            </a:prstGeom>
            <a:solidFill>
              <a:srgbClr val="FF7C80"/>
            </a:solidFill>
            <a:ln>
              <a:solidFill>
                <a:srgbClr val="FF7C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EBD0A90B-8F94-4701-8BAC-34D3498103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1129" y="1062335"/>
            <a:ext cx="5439672" cy="296462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BEE78138-501C-4F10-BE7C-1034E97EBDFF}"/>
              </a:ext>
            </a:extLst>
          </p:cNvPr>
          <p:cNvSpPr txBox="1"/>
          <p:nvPr/>
        </p:nvSpPr>
        <p:spPr>
          <a:xfrm>
            <a:off x="2192759" y="3962487"/>
            <a:ext cx="23792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Before irradiation</a:t>
            </a:r>
            <a:endParaRPr lang="en-AU" sz="24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1693D75-FDC4-42CC-A703-7A9C5FE5BE35}"/>
              </a:ext>
            </a:extLst>
          </p:cNvPr>
          <p:cNvSpPr txBox="1"/>
          <p:nvPr/>
        </p:nvSpPr>
        <p:spPr>
          <a:xfrm>
            <a:off x="5090160" y="3985125"/>
            <a:ext cx="208787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Post irradiation</a:t>
            </a:r>
          </a:p>
          <a:p>
            <a:endParaRPr lang="en-AU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4D6C6D7B-B51D-482D-8EC4-380A858E5E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9769" y="4460654"/>
            <a:ext cx="8862391" cy="1026928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dirty="0"/>
              <a:t>Case report in Indian Pediatric Journal</a:t>
            </a:r>
          </a:p>
          <a:p>
            <a:pPr marL="0" indent="0" algn="ctr">
              <a:buNone/>
            </a:pPr>
            <a:r>
              <a:rPr lang="en-US" dirty="0" err="1"/>
              <a:t>Paranasal</a:t>
            </a:r>
            <a:r>
              <a:rPr lang="en-US" dirty="0"/>
              <a:t> </a:t>
            </a:r>
            <a:r>
              <a:rPr lang="en-US" dirty="0" err="1"/>
              <a:t>pseudotumour</a:t>
            </a:r>
            <a:endParaRPr lang="en-US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4C664C8C-CF41-4D6D-9208-79D6B69CF1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9082" y="5563883"/>
            <a:ext cx="7765835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</a:rPr>
              <a:t>Purkait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 R, Mukherjee A, 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</a:rPr>
              <a:t>Naskar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 S, et al. Indian 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</a:rPr>
              <a:t>Pediatr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. 2013;50(3):334-335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FFF45F9-ED17-4BDB-834B-6B0EFD61A4B9}"/>
              </a:ext>
            </a:extLst>
          </p:cNvPr>
          <p:cNvSpPr/>
          <p:nvPr/>
        </p:nvSpPr>
        <p:spPr>
          <a:xfrm>
            <a:off x="2775854" y="2438400"/>
            <a:ext cx="1371600" cy="46166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3E71CC3-A2B2-49E5-8CA0-3B30DA71CE2D}"/>
              </a:ext>
            </a:extLst>
          </p:cNvPr>
          <p:cNvSpPr/>
          <p:nvPr/>
        </p:nvSpPr>
        <p:spPr>
          <a:xfrm>
            <a:off x="5562600" y="1981200"/>
            <a:ext cx="1324449" cy="30706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76676D7-AF0B-45BD-A2FC-16A80B20EF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E224-55DF-43CC-81CF-D017DC1DE51C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007917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219"/>
            <a:ext cx="8229600" cy="1143000"/>
          </a:xfrm>
        </p:spPr>
        <p:txBody>
          <a:bodyPr/>
          <a:lstStyle/>
          <a:p>
            <a:r>
              <a:rPr lang="en-US" b="1" dirty="0"/>
              <a:t>Take Home Messages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45628"/>
            <a:ext cx="8229600" cy="4525963"/>
          </a:xfrm>
        </p:spPr>
        <p:txBody>
          <a:bodyPr/>
          <a:lstStyle/>
          <a:p>
            <a:r>
              <a:rPr lang="en-AU" dirty="0"/>
              <a:t>Identify musculoskeletal complications in haemophilia early.</a:t>
            </a:r>
          </a:p>
          <a:p>
            <a:r>
              <a:rPr lang="en-AU" dirty="0"/>
              <a:t>Refer to the appropriate team. </a:t>
            </a:r>
          </a:p>
          <a:p>
            <a:r>
              <a:rPr lang="en-AU" dirty="0"/>
              <a:t>Early treatment can be given and prevent further joint damage. 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457200" y="0"/>
            <a:ext cx="8686799" cy="6858000"/>
            <a:chOff x="457200" y="0"/>
            <a:chExt cx="8686799" cy="6858000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5965503"/>
              <a:ext cx="838200" cy="7486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1066800" y="6248400"/>
              <a:ext cx="1888659" cy="384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00" dirty="0"/>
                <a:t>CLINICAL PRACTICE GUIDELINES</a:t>
              </a:r>
            </a:p>
            <a:p>
              <a:pPr algn="r"/>
              <a:r>
                <a:rPr lang="en-US" sz="1100" dirty="0"/>
                <a:t>Management of </a:t>
              </a:r>
              <a:r>
                <a:rPr lang="en-US" sz="1100" dirty="0" err="1"/>
                <a:t>Haemophilia</a:t>
              </a:r>
              <a:r>
                <a:rPr lang="en-US" sz="1100" dirty="0"/>
                <a:t> </a:t>
              </a:r>
            </a:p>
          </p:txBody>
        </p:sp>
        <p:sp>
          <p:nvSpPr>
            <p:cNvPr id="11" name="Right Triangle 10"/>
            <p:cNvSpPr/>
            <p:nvPr/>
          </p:nvSpPr>
          <p:spPr>
            <a:xfrm rot="16200000">
              <a:off x="5600700" y="3314700"/>
              <a:ext cx="5638800" cy="1447799"/>
            </a:xfrm>
            <a:prstGeom prst="rtTriangle">
              <a:avLst/>
            </a:prstGeom>
            <a:solidFill>
              <a:srgbClr val="FFCCCC"/>
            </a:solidFill>
            <a:ln>
              <a:solidFill>
                <a:srgbClr val="FFCC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ight Triangle 11"/>
            <p:cNvSpPr/>
            <p:nvPr/>
          </p:nvSpPr>
          <p:spPr>
            <a:xfrm rot="10800000">
              <a:off x="7924799" y="0"/>
              <a:ext cx="1219199" cy="2438400"/>
            </a:xfrm>
            <a:prstGeom prst="rtTriangle">
              <a:avLst/>
            </a:prstGeom>
            <a:solidFill>
              <a:srgbClr val="FF7C80"/>
            </a:solidFill>
            <a:ln>
              <a:solidFill>
                <a:srgbClr val="FF7C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7C8A6E-16CD-4E36-B95B-A97C5DA053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E224-55DF-43CC-81CF-D017DC1DE51C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40515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Manual Input 3"/>
          <p:cNvSpPr/>
          <p:nvPr/>
        </p:nvSpPr>
        <p:spPr>
          <a:xfrm rot="10800000">
            <a:off x="-9236" y="0"/>
            <a:ext cx="9153236" cy="4800600"/>
          </a:xfrm>
          <a:prstGeom prst="flowChartManualInput">
            <a:avLst/>
          </a:prstGeom>
          <a:solidFill>
            <a:srgbClr val="FFCCCC"/>
          </a:solidFill>
          <a:ln>
            <a:solidFill>
              <a:srgbClr val="FF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9600" b="1" dirty="0">
                <a:latin typeface="Lucida Calligraphy" panose="03010101010101010101" pitchFamily="66" charset="77"/>
                <a:ea typeface="Brush Script MT" panose="03060802040406070304" pitchFamily="66" charset="-122"/>
                <a:cs typeface="Brush Script MT" panose="03060802040406070304" pitchFamily="66" charset="-122"/>
              </a:rPr>
              <a:t>THANK YOU</a:t>
            </a:r>
          </a:p>
        </p:txBody>
      </p:sp>
      <p:sp>
        <p:nvSpPr>
          <p:cNvPr id="5" name="Right Triangle 4"/>
          <p:cNvSpPr/>
          <p:nvPr/>
        </p:nvSpPr>
        <p:spPr>
          <a:xfrm>
            <a:off x="-9236" y="0"/>
            <a:ext cx="2904836" cy="6858000"/>
          </a:xfrm>
          <a:prstGeom prst="rtTriangle">
            <a:avLst/>
          </a:prstGeom>
          <a:solidFill>
            <a:srgbClr val="FF7C80"/>
          </a:solidFill>
          <a:ln>
            <a:solidFill>
              <a:srgbClr val="FF7C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6900" y="5884499"/>
            <a:ext cx="838200" cy="748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286500" y="6167396"/>
            <a:ext cx="188865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800" dirty="0"/>
              <a:t>CLINICAL PRACTICE GUIDELINES</a:t>
            </a:r>
          </a:p>
          <a:p>
            <a:pPr algn="r"/>
            <a:r>
              <a:rPr lang="en-US" sz="1100" dirty="0"/>
              <a:t>Management of </a:t>
            </a:r>
            <a:r>
              <a:rPr lang="en-US" sz="1100" dirty="0" err="1"/>
              <a:t>Haemophilia</a:t>
            </a:r>
            <a:r>
              <a:rPr lang="en-US" sz="1100" dirty="0"/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BDFAE53-19C9-304C-A56F-1636E942843A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3733800" y="4464300"/>
            <a:ext cx="1295400" cy="123344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EE83563-2FB9-40C9-B172-D43A50FF1A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E224-55DF-43CC-81CF-D017DC1DE51C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1942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Effect of bleeding in the joint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457200" y="0"/>
            <a:ext cx="8686799" cy="6858000"/>
            <a:chOff x="457200" y="0"/>
            <a:chExt cx="8686799" cy="6858000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5965503"/>
              <a:ext cx="838200" cy="7486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1066800" y="6248400"/>
              <a:ext cx="1888659" cy="384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00" dirty="0"/>
                <a:t>CLINICAL PRACTICE GUIDELINES</a:t>
              </a:r>
            </a:p>
            <a:p>
              <a:pPr algn="r"/>
              <a:r>
                <a:rPr lang="en-US" sz="1100" dirty="0"/>
                <a:t>Management of </a:t>
              </a:r>
              <a:r>
                <a:rPr lang="en-US" sz="1100" dirty="0" err="1"/>
                <a:t>Haemophilia</a:t>
              </a:r>
              <a:r>
                <a:rPr lang="en-US" sz="1100" dirty="0"/>
                <a:t> </a:t>
              </a:r>
            </a:p>
          </p:txBody>
        </p:sp>
        <p:sp>
          <p:nvSpPr>
            <p:cNvPr id="11" name="Right Triangle 10"/>
            <p:cNvSpPr/>
            <p:nvPr/>
          </p:nvSpPr>
          <p:spPr>
            <a:xfrm rot="16200000">
              <a:off x="5600700" y="3314700"/>
              <a:ext cx="5638800" cy="1447799"/>
            </a:xfrm>
            <a:prstGeom prst="rtTriangle">
              <a:avLst/>
            </a:prstGeom>
            <a:solidFill>
              <a:srgbClr val="FFCCCC"/>
            </a:solidFill>
            <a:ln>
              <a:solidFill>
                <a:srgbClr val="FFCC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ight Triangle 11"/>
            <p:cNvSpPr/>
            <p:nvPr/>
          </p:nvSpPr>
          <p:spPr>
            <a:xfrm rot="10800000">
              <a:off x="7924799" y="0"/>
              <a:ext cx="1219199" cy="2438400"/>
            </a:xfrm>
            <a:prstGeom prst="rtTriangle">
              <a:avLst/>
            </a:prstGeom>
            <a:solidFill>
              <a:srgbClr val="FF7C80"/>
            </a:solidFill>
            <a:ln>
              <a:solidFill>
                <a:srgbClr val="FF7C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09A0BB37-BEF1-4DA6-BCD4-BF780966CC68}"/>
              </a:ext>
            </a:extLst>
          </p:cNvPr>
          <p:cNvGrpSpPr/>
          <p:nvPr/>
        </p:nvGrpSpPr>
        <p:grpSpPr>
          <a:xfrm>
            <a:off x="152400" y="1218596"/>
            <a:ext cx="8686800" cy="4663053"/>
            <a:chOff x="304800" y="914401"/>
            <a:chExt cx="11319966" cy="5806052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0766E52C-151C-418C-B7A4-2A5A2258C99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2698" y="1468732"/>
              <a:ext cx="11092068" cy="5251721"/>
            </a:xfrm>
            <a:prstGeom prst="rect">
              <a:avLst/>
            </a:prstGeom>
          </p:spPr>
        </p:pic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D3C33FB9-DE25-4D5B-A494-32DFFF227CC7}"/>
                </a:ext>
              </a:extLst>
            </p:cNvPr>
            <p:cNvSpPr/>
            <p:nvPr/>
          </p:nvSpPr>
          <p:spPr>
            <a:xfrm>
              <a:off x="304800" y="2596219"/>
              <a:ext cx="1663149" cy="1073426"/>
            </a:xfrm>
            <a:prstGeom prst="ellipse">
              <a:avLst/>
            </a:prstGeom>
            <a:noFill/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DF409140-D9C9-48C9-828F-626316785388}"/>
                </a:ext>
              </a:extLst>
            </p:cNvPr>
            <p:cNvGrpSpPr/>
            <p:nvPr/>
          </p:nvGrpSpPr>
          <p:grpSpPr>
            <a:xfrm>
              <a:off x="742120" y="914401"/>
              <a:ext cx="10137917" cy="5578201"/>
              <a:chOff x="742120" y="914401"/>
              <a:chExt cx="10137917" cy="5578201"/>
            </a:xfrm>
          </p:grpSpPr>
          <p:cxnSp>
            <p:nvCxnSpPr>
              <p:cNvPr id="31" name="Straight Arrow Connector 30">
                <a:extLst>
                  <a:ext uri="{FF2B5EF4-FFF2-40B4-BE49-F238E27FC236}">
                    <a16:creationId xmlns:a16="http://schemas.microsoft.com/office/drawing/2014/main" id="{94E4B2A4-9105-437F-B569-C511975B562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047461" y="2596219"/>
                <a:ext cx="2335694" cy="610808"/>
              </a:xfrm>
              <a:prstGeom prst="straightConnector1">
                <a:avLst/>
              </a:prstGeom>
              <a:ln w="76200">
                <a:solidFill>
                  <a:schemeClr val="accent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Arrow Connector 31">
                <a:extLst>
                  <a:ext uri="{FF2B5EF4-FFF2-40B4-BE49-F238E27FC236}">
                    <a16:creationId xmlns:a16="http://schemas.microsoft.com/office/drawing/2014/main" id="{979AB02D-19D8-4EDF-8E16-9AD7D43CFB0C}"/>
                  </a:ext>
                </a:extLst>
              </p:cNvPr>
              <p:cNvCxnSpPr/>
              <p:nvPr/>
            </p:nvCxnSpPr>
            <p:spPr>
              <a:xfrm>
                <a:off x="6729979" y="1863933"/>
                <a:ext cx="516835" cy="0"/>
              </a:xfrm>
              <a:prstGeom prst="straightConnector1">
                <a:avLst/>
              </a:prstGeom>
              <a:ln w="76200">
                <a:solidFill>
                  <a:schemeClr val="accent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ounded Rectangle 11">
                <a:extLst>
                  <a:ext uri="{FF2B5EF4-FFF2-40B4-BE49-F238E27FC236}">
                    <a16:creationId xmlns:a16="http://schemas.microsoft.com/office/drawing/2014/main" id="{ED5CA525-7EFA-488C-864D-97509E0DCE13}"/>
                  </a:ext>
                </a:extLst>
              </p:cNvPr>
              <p:cNvSpPr/>
              <p:nvPr/>
            </p:nvSpPr>
            <p:spPr>
              <a:xfrm>
                <a:off x="4323542" y="1438273"/>
                <a:ext cx="2488098" cy="2464903"/>
              </a:xfrm>
              <a:prstGeom prst="roundRect">
                <a:avLst/>
              </a:prstGeom>
              <a:noFill/>
              <a:ln w="571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Rounded Rectangle 12">
                <a:extLst>
                  <a:ext uri="{FF2B5EF4-FFF2-40B4-BE49-F238E27FC236}">
                    <a16:creationId xmlns:a16="http://schemas.microsoft.com/office/drawing/2014/main" id="{61EFBC8E-81B8-42B8-BAED-1F4ECC7FAC5D}"/>
                  </a:ext>
                </a:extLst>
              </p:cNvPr>
              <p:cNvSpPr/>
              <p:nvPr/>
            </p:nvSpPr>
            <p:spPr>
              <a:xfrm>
                <a:off x="7129671" y="1522311"/>
                <a:ext cx="2279371" cy="3244368"/>
              </a:xfrm>
              <a:prstGeom prst="roundRect">
                <a:avLst/>
              </a:prstGeom>
              <a:noFill/>
              <a:ln w="571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Rounded Rectangle 17">
                <a:extLst>
                  <a:ext uri="{FF2B5EF4-FFF2-40B4-BE49-F238E27FC236}">
                    <a16:creationId xmlns:a16="http://schemas.microsoft.com/office/drawing/2014/main" id="{3F276236-6A1C-4A6D-A4EC-D15D208D70D9}"/>
                  </a:ext>
                </a:extLst>
              </p:cNvPr>
              <p:cNvSpPr/>
              <p:nvPr/>
            </p:nvSpPr>
            <p:spPr>
              <a:xfrm>
                <a:off x="4585252" y="4798425"/>
                <a:ext cx="4002627" cy="1694177"/>
              </a:xfrm>
              <a:prstGeom prst="roundRect">
                <a:avLst/>
              </a:prstGeom>
              <a:noFill/>
              <a:ln w="571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6" name="Straight Arrow Connector 35">
                <a:extLst>
                  <a:ext uri="{FF2B5EF4-FFF2-40B4-BE49-F238E27FC236}">
                    <a16:creationId xmlns:a16="http://schemas.microsoft.com/office/drawing/2014/main" id="{A6B228A0-4001-4A14-A374-18649C13439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90498" y="4018960"/>
                <a:ext cx="288234" cy="831027"/>
              </a:xfrm>
              <a:prstGeom prst="straightConnector1">
                <a:avLst/>
              </a:prstGeom>
              <a:ln w="76200">
                <a:solidFill>
                  <a:schemeClr val="accent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Curved Right Arrow 29">
                <a:extLst>
                  <a:ext uri="{FF2B5EF4-FFF2-40B4-BE49-F238E27FC236}">
                    <a16:creationId xmlns:a16="http://schemas.microsoft.com/office/drawing/2014/main" id="{2024F482-942F-4633-8B91-38C751CE9F76}"/>
                  </a:ext>
                </a:extLst>
              </p:cNvPr>
              <p:cNvSpPr/>
              <p:nvPr/>
            </p:nvSpPr>
            <p:spPr>
              <a:xfrm rot="2609832">
                <a:off x="6533070" y="3975019"/>
                <a:ext cx="393819" cy="918910"/>
              </a:xfrm>
              <a:prstGeom prst="curvedRightArrow">
                <a:avLst>
                  <a:gd name="adj1" fmla="val 29699"/>
                  <a:gd name="adj2" fmla="val 77689"/>
                  <a:gd name="adj3" fmla="val 25000"/>
                </a:avLst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Curved Right Arrow 37">
                <a:extLst>
                  <a:ext uri="{FF2B5EF4-FFF2-40B4-BE49-F238E27FC236}">
                    <a16:creationId xmlns:a16="http://schemas.microsoft.com/office/drawing/2014/main" id="{034BA5E7-D042-4FEC-AD6C-8C62CFFB311B}"/>
                  </a:ext>
                </a:extLst>
              </p:cNvPr>
              <p:cNvSpPr/>
              <p:nvPr/>
            </p:nvSpPr>
            <p:spPr>
              <a:xfrm rot="5400000">
                <a:off x="5004178" y="-3347657"/>
                <a:ext cx="1613802" cy="10137917"/>
              </a:xfrm>
              <a:prstGeom prst="curvedRightArrow">
                <a:avLst>
                  <a:gd name="adj1" fmla="val 21797"/>
                  <a:gd name="adj2" fmla="val 50000"/>
                  <a:gd name="adj3" fmla="val 25000"/>
                </a:avLst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Arc 38">
                <a:extLst>
                  <a:ext uri="{FF2B5EF4-FFF2-40B4-BE49-F238E27FC236}">
                    <a16:creationId xmlns:a16="http://schemas.microsoft.com/office/drawing/2014/main" id="{C1248EE6-BAE5-424C-B18E-192B496B0C32}"/>
                  </a:ext>
                </a:extLst>
              </p:cNvPr>
              <p:cNvSpPr/>
              <p:nvPr/>
            </p:nvSpPr>
            <p:spPr>
              <a:xfrm rot="5400000">
                <a:off x="8074335" y="1570835"/>
                <a:ext cx="3050415" cy="2209801"/>
              </a:xfrm>
              <a:prstGeom prst="arc">
                <a:avLst>
                  <a:gd name="adj1" fmla="val 15128569"/>
                  <a:gd name="adj2" fmla="val 169623"/>
                </a:avLst>
              </a:prstGeom>
              <a:ln w="352425" cmpd="sng">
                <a:solidFill>
                  <a:srgbClr val="215C8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673C6772-5FE7-41DB-87AC-6945DC9C0650}"/>
                  </a:ext>
                </a:extLst>
              </p:cNvPr>
              <p:cNvSpPr txBox="1"/>
              <p:nvPr/>
            </p:nvSpPr>
            <p:spPr>
              <a:xfrm>
                <a:off x="8943723" y="2596219"/>
                <a:ext cx="1568566" cy="459862"/>
              </a:xfrm>
              <a:prstGeom prst="rect">
                <a:avLst/>
              </a:prstGeom>
              <a:solidFill>
                <a:schemeClr val="accent4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SYNOVITIS</a:t>
                </a: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90BF8506-A217-4544-92C6-2A60931D530F}"/>
                  </a:ext>
                </a:extLst>
              </p:cNvPr>
              <p:cNvSpPr txBox="1"/>
              <p:nvPr/>
            </p:nvSpPr>
            <p:spPr>
              <a:xfrm>
                <a:off x="8587879" y="5274364"/>
                <a:ext cx="2116563" cy="459862"/>
              </a:xfrm>
              <a:prstGeom prst="rect">
                <a:avLst/>
              </a:prstGeom>
              <a:solidFill>
                <a:schemeClr val="accent4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ARTHROPATHY</a:t>
                </a:r>
              </a:p>
            </p:txBody>
          </p:sp>
        </p:grp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9613F3F6-16E8-7D46-878E-F0D087D0DBA7}"/>
              </a:ext>
            </a:extLst>
          </p:cNvPr>
          <p:cNvSpPr txBox="1"/>
          <p:nvPr/>
        </p:nvSpPr>
        <p:spPr>
          <a:xfrm>
            <a:off x="229505" y="3550277"/>
            <a:ext cx="1199175" cy="369332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BLEEDING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6C4252E-8422-424A-8143-C842BA31ED4F}"/>
              </a:ext>
            </a:extLst>
          </p:cNvPr>
          <p:cNvSpPr txBox="1"/>
          <p:nvPr/>
        </p:nvSpPr>
        <p:spPr>
          <a:xfrm>
            <a:off x="3565059" y="5913923"/>
            <a:ext cx="55789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dirty="0"/>
              <a:t>Aspects of current management: orthopaedic surgery in</a:t>
            </a:r>
          </a:p>
          <a:p>
            <a:r>
              <a:rPr lang="en-MY" dirty="0"/>
              <a:t>Haemophilia. </a:t>
            </a:r>
            <a:r>
              <a:rPr lang="en-MY" b="1" dirty="0"/>
              <a:t>Haemophilia</a:t>
            </a:r>
            <a:r>
              <a:rPr lang="en-MY" dirty="0"/>
              <a:t> </a:t>
            </a:r>
            <a:r>
              <a:rPr lang="en-MY" b="1" dirty="0"/>
              <a:t>(2012), Rodriguez et al.</a:t>
            </a:r>
            <a:endParaRPr lang="en-MY" dirty="0"/>
          </a:p>
          <a:p>
            <a:endParaRPr lang="en-MY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693786-C6B6-45D7-B0A2-E7F539511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E224-55DF-43CC-81CF-D017DC1DE51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505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4543" y="37280"/>
            <a:ext cx="8229600" cy="1143000"/>
          </a:xfrm>
        </p:spPr>
        <p:txBody>
          <a:bodyPr/>
          <a:lstStyle/>
          <a:p>
            <a:r>
              <a:rPr lang="en-US" b="1" dirty="0"/>
              <a:t>Synovitis</a:t>
            </a:r>
            <a:endParaRPr lang="en-US" b="1" baseline="-25000" dirty="0"/>
          </a:p>
        </p:txBody>
      </p:sp>
      <p:grpSp>
        <p:nvGrpSpPr>
          <p:cNvPr id="13" name="Group 12"/>
          <p:cNvGrpSpPr/>
          <p:nvPr/>
        </p:nvGrpSpPr>
        <p:grpSpPr>
          <a:xfrm>
            <a:off x="457200" y="0"/>
            <a:ext cx="8686799" cy="6858000"/>
            <a:chOff x="457200" y="0"/>
            <a:chExt cx="8686799" cy="6858000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5965503"/>
              <a:ext cx="838200" cy="7486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1066800" y="6248400"/>
              <a:ext cx="1888659" cy="384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00" dirty="0"/>
                <a:t>CLINICAL PRACTICE GUIDELINES</a:t>
              </a:r>
            </a:p>
            <a:p>
              <a:pPr algn="r"/>
              <a:r>
                <a:rPr lang="en-US" sz="1100" dirty="0"/>
                <a:t>Management of </a:t>
              </a:r>
              <a:r>
                <a:rPr lang="en-US" sz="1100" dirty="0" err="1"/>
                <a:t>Haemophilia</a:t>
              </a:r>
              <a:r>
                <a:rPr lang="en-US" sz="1100" dirty="0"/>
                <a:t> </a:t>
              </a:r>
            </a:p>
          </p:txBody>
        </p:sp>
        <p:sp>
          <p:nvSpPr>
            <p:cNvPr id="11" name="Right Triangle 10"/>
            <p:cNvSpPr/>
            <p:nvPr/>
          </p:nvSpPr>
          <p:spPr>
            <a:xfrm rot="16200000">
              <a:off x="5600700" y="3314700"/>
              <a:ext cx="5638800" cy="1447799"/>
            </a:xfrm>
            <a:prstGeom prst="rtTriangle">
              <a:avLst/>
            </a:prstGeom>
            <a:solidFill>
              <a:srgbClr val="FFCCCC"/>
            </a:solidFill>
            <a:ln>
              <a:solidFill>
                <a:srgbClr val="FFCC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ight Triangle 11"/>
            <p:cNvSpPr/>
            <p:nvPr/>
          </p:nvSpPr>
          <p:spPr>
            <a:xfrm rot="10800000">
              <a:off x="7924799" y="0"/>
              <a:ext cx="1219199" cy="2438400"/>
            </a:xfrm>
            <a:prstGeom prst="rtTriangle">
              <a:avLst/>
            </a:prstGeom>
            <a:solidFill>
              <a:srgbClr val="FF7C80"/>
            </a:solidFill>
            <a:ln>
              <a:solidFill>
                <a:srgbClr val="FF7C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47805220-579A-4E68-9039-4F2CFCCAB61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428875" y="1929606"/>
            <a:ext cx="4286250" cy="386715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4BDF1CB-BE0A-447B-9F1B-557821D119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E224-55DF-43CC-81CF-D017DC1DE51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9439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081"/>
            <a:ext cx="8229600" cy="1143000"/>
          </a:xfrm>
        </p:spPr>
        <p:txBody>
          <a:bodyPr/>
          <a:lstStyle/>
          <a:p>
            <a:r>
              <a:rPr lang="en-US" b="1" dirty="0"/>
              <a:t>Synovitis</a:t>
            </a:r>
            <a:r>
              <a:rPr lang="en-US" sz="2000" b="1" dirty="0"/>
              <a:t>-2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b="1" dirty="0"/>
              <a:t>Definition</a:t>
            </a:r>
            <a:r>
              <a:rPr lang="en-US" dirty="0"/>
              <a:t>:</a:t>
            </a:r>
          </a:p>
          <a:p>
            <a:pPr marL="0" indent="0">
              <a:buNone/>
            </a:pPr>
            <a:r>
              <a:rPr lang="en-US" dirty="0"/>
              <a:t>Hypertrophy &amp; </a:t>
            </a:r>
            <a:r>
              <a:rPr lang="en-US" dirty="0" err="1"/>
              <a:t>hypervascularised</a:t>
            </a:r>
            <a:r>
              <a:rPr lang="en-US" dirty="0"/>
              <a:t> synovium results from repeated bleeding into the joint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MY" b="1" dirty="0"/>
              <a:t>Signs and symptoms of synovitis</a:t>
            </a:r>
          </a:p>
          <a:p>
            <a:r>
              <a:rPr lang="en-MY" dirty="0"/>
              <a:t>The joint remains swollen &amp; "spongy" even after treatment.</a:t>
            </a:r>
          </a:p>
          <a:p>
            <a:r>
              <a:rPr lang="en-MY" dirty="0"/>
              <a:t>Usually no pain or loss of motion in that particular joint, unless there is an active bleed.</a:t>
            </a:r>
          </a:p>
          <a:p>
            <a:r>
              <a:rPr lang="en-MY" dirty="0"/>
              <a:t>Repeated bleeds occur in the same joint.</a:t>
            </a:r>
          </a:p>
          <a:p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457200" y="0"/>
            <a:ext cx="8686799" cy="6858000"/>
            <a:chOff x="457200" y="0"/>
            <a:chExt cx="8686799" cy="6858000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5965503"/>
              <a:ext cx="838200" cy="7486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1066800" y="6248400"/>
              <a:ext cx="1888659" cy="384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00" dirty="0"/>
                <a:t>CLINICAL PRACTICE GUIDELINES</a:t>
              </a:r>
            </a:p>
            <a:p>
              <a:pPr algn="r"/>
              <a:r>
                <a:rPr lang="en-US" sz="1100" dirty="0"/>
                <a:t>Management of </a:t>
              </a:r>
              <a:r>
                <a:rPr lang="en-US" sz="1100" dirty="0" err="1"/>
                <a:t>Haemophilia</a:t>
              </a:r>
              <a:r>
                <a:rPr lang="en-US" sz="1100" dirty="0"/>
                <a:t> </a:t>
              </a:r>
            </a:p>
          </p:txBody>
        </p:sp>
        <p:sp>
          <p:nvSpPr>
            <p:cNvPr id="11" name="Right Triangle 10"/>
            <p:cNvSpPr/>
            <p:nvPr/>
          </p:nvSpPr>
          <p:spPr>
            <a:xfrm rot="16200000">
              <a:off x="5600700" y="3314700"/>
              <a:ext cx="5638800" cy="1447799"/>
            </a:xfrm>
            <a:prstGeom prst="rtTriangle">
              <a:avLst/>
            </a:prstGeom>
            <a:solidFill>
              <a:srgbClr val="FFCCCC"/>
            </a:solidFill>
            <a:ln>
              <a:solidFill>
                <a:srgbClr val="FFCC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ight Triangle 11"/>
            <p:cNvSpPr/>
            <p:nvPr/>
          </p:nvSpPr>
          <p:spPr>
            <a:xfrm rot="10800000">
              <a:off x="7924799" y="0"/>
              <a:ext cx="1219199" cy="2438400"/>
            </a:xfrm>
            <a:prstGeom prst="rtTriangle">
              <a:avLst/>
            </a:prstGeom>
            <a:solidFill>
              <a:srgbClr val="FF7C80"/>
            </a:solidFill>
            <a:ln>
              <a:solidFill>
                <a:srgbClr val="FF7C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E4AE4D-DF2B-4C5E-B2AC-765D54AB77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E224-55DF-43CC-81CF-D017DC1DE51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2165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b="1" dirty="0"/>
              <a:t>Synovitis</a:t>
            </a:r>
            <a:r>
              <a:rPr lang="en-US" sz="2000" b="1" dirty="0"/>
              <a:t>-3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284299"/>
          </a:xfrm>
        </p:spPr>
        <p:txBody>
          <a:bodyPr>
            <a:normAutofit/>
          </a:bodyPr>
          <a:lstStyle/>
          <a:p>
            <a:r>
              <a:rPr lang="en-US" dirty="0"/>
              <a:t>Treatment for synovitis is </a:t>
            </a:r>
            <a:r>
              <a:rPr lang="en-US" i="1" dirty="0" err="1"/>
              <a:t>radiosynovectomy</a:t>
            </a:r>
            <a:r>
              <a:rPr lang="en-US" i="1" dirty="0"/>
              <a:t>.</a:t>
            </a:r>
          </a:p>
          <a:p>
            <a:pPr marL="0" indent="0">
              <a:buNone/>
            </a:pPr>
            <a:endParaRPr lang="en-US" i="1" dirty="0"/>
          </a:p>
          <a:p>
            <a:r>
              <a:rPr lang="en-US" dirty="0"/>
              <a:t>What is </a:t>
            </a:r>
            <a:r>
              <a:rPr lang="en-US" i="1" dirty="0" err="1"/>
              <a:t>radiosynovectomy</a:t>
            </a:r>
            <a:r>
              <a:rPr lang="en-US" dirty="0"/>
              <a:t>?</a:t>
            </a:r>
            <a:endParaRPr lang="en-MY" dirty="0"/>
          </a:p>
          <a:p>
            <a:pPr marL="355600" indent="-82550">
              <a:buNone/>
            </a:pPr>
            <a:r>
              <a:rPr lang="en-MY" dirty="0"/>
              <a:t> Intraarticular injection of beta-emitting </a:t>
            </a:r>
          </a:p>
          <a:p>
            <a:pPr marL="355600" indent="-82550">
              <a:buNone/>
            </a:pPr>
            <a:r>
              <a:rPr lang="en-MY" dirty="0"/>
              <a:t> radionuclides leading to fibrosis of inflamed      </a:t>
            </a:r>
          </a:p>
          <a:p>
            <a:pPr marL="355600" indent="-82550">
              <a:buNone/>
            </a:pPr>
            <a:r>
              <a:rPr lang="en-MY" dirty="0"/>
              <a:t> &amp; hypertrophied synovial membrane of the </a:t>
            </a:r>
          </a:p>
          <a:p>
            <a:pPr marL="355600" indent="-82550">
              <a:buNone/>
            </a:pPr>
            <a:r>
              <a:rPr lang="en-MY" dirty="0"/>
              <a:t> joints by radiation</a:t>
            </a:r>
          </a:p>
          <a:p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457200" y="0"/>
            <a:ext cx="8686799" cy="6858000"/>
            <a:chOff x="457200" y="0"/>
            <a:chExt cx="8686799" cy="6858000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5965503"/>
              <a:ext cx="838200" cy="7486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1066800" y="6248400"/>
              <a:ext cx="1888659" cy="384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00" dirty="0"/>
                <a:t>CLINICAL PRACTICE GUIDELINES</a:t>
              </a:r>
            </a:p>
            <a:p>
              <a:pPr algn="r"/>
              <a:r>
                <a:rPr lang="en-US" sz="1100" dirty="0"/>
                <a:t>Management of </a:t>
              </a:r>
              <a:r>
                <a:rPr lang="en-US" sz="1100" dirty="0" err="1"/>
                <a:t>Haemophilia</a:t>
              </a:r>
              <a:r>
                <a:rPr lang="en-US" sz="1100" dirty="0"/>
                <a:t> </a:t>
              </a:r>
            </a:p>
          </p:txBody>
        </p:sp>
        <p:sp>
          <p:nvSpPr>
            <p:cNvPr id="11" name="Right Triangle 10"/>
            <p:cNvSpPr/>
            <p:nvPr/>
          </p:nvSpPr>
          <p:spPr>
            <a:xfrm rot="16200000">
              <a:off x="5600700" y="3314700"/>
              <a:ext cx="5638800" cy="1447799"/>
            </a:xfrm>
            <a:prstGeom prst="rtTriangle">
              <a:avLst/>
            </a:prstGeom>
            <a:solidFill>
              <a:srgbClr val="FFCCCC"/>
            </a:solidFill>
            <a:ln>
              <a:solidFill>
                <a:srgbClr val="FFCC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ight Triangle 11"/>
            <p:cNvSpPr/>
            <p:nvPr/>
          </p:nvSpPr>
          <p:spPr>
            <a:xfrm rot="10800000">
              <a:off x="7924799" y="0"/>
              <a:ext cx="1219199" cy="2438400"/>
            </a:xfrm>
            <a:prstGeom prst="rtTriangle">
              <a:avLst/>
            </a:prstGeom>
            <a:solidFill>
              <a:srgbClr val="FF7C80"/>
            </a:solidFill>
            <a:ln>
              <a:solidFill>
                <a:srgbClr val="FF7C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B6244D-3A88-453C-BE80-BBC49E5594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E224-55DF-43CC-81CF-D017DC1DE51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4756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360"/>
            <a:ext cx="8229600" cy="1143000"/>
          </a:xfrm>
        </p:spPr>
        <p:txBody>
          <a:bodyPr/>
          <a:lstStyle/>
          <a:p>
            <a:r>
              <a:rPr lang="en-US" b="1" dirty="0"/>
              <a:t>Synovitis</a:t>
            </a:r>
            <a:r>
              <a:rPr lang="en-US" sz="2000" b="1" dirty="0"/>
              <a:t>-4</a:t>
            </a:r>
            <a:endParaRPr lang="en-US" sz="2000" dirty="0"/>
          </a:p>
        </p:txBody>
      </p:sp>
      <p:grpSp>
        <p:nvGrpSpPr>
          <p:cNvPr id="13" name="Group 12"/>
          <p:cNvGrpSpPr/>
          <p:nvPr/>
        </p:nvGrpSpPr>
        <p:grpSpPr>
          <a:xfrm>
            <a:off x="457200" y="0"/>
            <a:ext cx="8686799" cy="6858000"/>
            <a:chOff x="457200" y="0"/>
            <a:chExt cx="8686799" cy="6858000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5965503"/>
              <a:ext cx="838200" cy="7486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1066800" y="6248400"/>
              <a:ext cx="1888659" cy="384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00" dirty="0"/>
                <a:t>CLINICAL PRACTICE GUIDELINES</a:t>
              </a:r>
            </a:p>
            <a:p>
              <a:pPr algn="r"/>
              <a:r>
                <a:rPr lang="en-US" sz="1100" dirty="0"/>
                <a:t>Management of </a:t>
              </a:r>
              <a:r>
                <a:rPr lang="en-US" sz="1100" dirty="0" err="1"/>
                <a:t>Haemophilia</a:t>
              </a:r>
              <a:r>
                <a:rPr lang="en-US" sz="1100" dirty="0"/>
                <a:t> </a:t>
              </a:r>
            </a:p>
          </p:txBody>
        </p:sp>
        <p:sp>
          <p:nvSpPr>
            <p:cNvPr id="11" name="Right Triangle 10"/>
            <p:cNvSpPr/>
            <p:nvPr/>
          </p:nvSpPr>
          <p:spPr>
            <a:xfrm rot="16200000">
              <a:off x="5600700" y="3314700"/>
              <a:ext cx="5638800" cy="1447799"/>
            </a:xfrm>
            <a:prstGeom prst="rtTriangle">
              <a:avLst/>
            </a:prstGeom>
            <a:solidFill>
              <a:srgbClr val="FFCCCC"/>
            </a:solidFill>
            <a:ln>
              <a:solidFill>
                <a:srgbClr val="FFCC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ight Triangle 11"/>
            <p:cNvSpPr/>
            <p:nvPr/>
          </p:nvSpPr>
          <p:spPr>
            <a:xfrm rot="10800000">
              <a:off x="7924799" y="0"/>
              <a:ext cx="1219199" cy="2438400"/>
            </a:xfrm>
            <a:prstGeom prst="rtTriangle">
              <a:avLst/>
            </a:prstGeom>
            <a:solidFill>
              <a:srgbClr val="FF7C80"/>
            </a:solidFill>
            <a:ln>
              <a:solidFill>
                <a:srgbClr val="FF7C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5" name="Content Placeholder 14">
            <a:extLst>
              <a:ext uri="{FF2B5EF4-FFF2-40B4-BE49-F238E27FC236}">
                <a16:creationId xmlns:a16="http://schemas.microsoft.com/office/drawing/2014/main" id="{08B54145-76B0-B54F-9F86-462A076504B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b="3275"/>
          <a:stretch/>
        </p:blipFill>
        <p:spPr>
          <a:xfrm>
            <a:off x="685800" y="1583102"/>
            <a:ext cx="8001000" cy="4055698"/>
          </a:xfrm>
          <a:prstGeom prst="rect">
            <a:avLst/>
          </a:prstGeom>
          <a:solidFill>
            <a:srgbClr val="FF0000"/>
          </a:solidFill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74A4FA7-23F0-C441-A2F1-65015604548A}"/>
              </a:ext>
            </a:extLst>
          </p:cNvPr>
          <p:cNvSpPr txBox="1"/>
          <p:nvPr/>
        </p:nvSpPr>
        <p:spPr>
          <a:xfrm>
            <a:off x="3505200" y="3429000"/>
            <a:ext cx="2286000" cy="609600"/>
          </a:xfrm>
          <a:prstGeom prst="rect">
            <a:avLst/>
          </a:prstGeom>
          <a:solidFill>
            <a:srgbClr val="FF0000">
              <a:alpha val="49000"/>
            </a:srgbClr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6A37E6F-C501-4249-BB5E-E99FF5D29CC0}"/>
              </a:ext>
            </a:extLst>
          </p:cNvPr>
          <p:cNvCxnSpPr>
            <a:cxnSpLocks/>
          </p:cNvCxnSpPr>
          <p:nvPr/>
        </p:nvCxnSpPr>
        <p:spPr>
          <a:xfrm flipV="1">
            <a:off x="1905000" y="3048000"/>
            <a:ext cx="1219200" cy="609600"/>
          </a:xfrm>
          <a:prstGeom prst="line">
            <a:avLst/>
          </a:prstGeom>
          <a:ln w="1301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F0CF101-8B87-C14E-81F4-A43BF3D7B64A}"/>
              </a:ext>
            </a:extLst>
          </p:cNvPr>
          <p:cNvCxnSpPr/>
          <p:nvPr/>
        </p:nvCxnSpPr>
        <p:spPr>
          <a:xfrm flipV="1">
            <a:off x="4495800" y="4114800"/>
            <a:ext cx="685800" cy="381000"/>
          </a:xfrm>
          <a:prstGeom prst="line">
            <a:avLst/>
          </a:prstGeom>
          <a:ln w="1301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9F16A44-5D1A-43C5-ADBE-3254178D40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E224-55DF-43CC-81CF-D017DC1DE51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4780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3657" y="33017"/>
            <a:ext cx="8229600" cy="1143000"/>
          </a:xfrm>
        </p:spPr>
        <p:txBody>
          <a:bodyPr/>
          <a:lstStyle/>
          <a:p>
            <a:r>
              <a:rPr lang="en-US" b="1" dirty="0"/>
              <a:t>Synovitis</a:t>
            </a:r>
            <a:r>
              <a:rPr lang="en-US" sz="2000" b="1" dirty="0"/>
              <a:t>-5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r>
              <a:rPr lang="en-US" dirty="0"/>
              <a:t>Sites of injection for </a:t>
            </a:r>
            <a:r>
              <a:rPr lang="en-US" dirty="0" err="1"/>
              <a:t>radiosynovectomy</a:t>
            </a:r>
            <a:endParaRPr lang="en-US" dirty="0"/>
          </a:p>
          <a:p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457200" y="0"/>
            <a:ext cx="8686799" cy="6858000"/>
            <a:chOff x="457200" y="0"/>
            <a:chExt cx="8686799" cy="6858000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5965503"/>
              <a:ext cx="838200" cy="7486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1066800" y="6248400"/>
              <a:ext cx="1888659" cy="384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00" dirty="0"/>
                <a:t>CLINICAL PRACTICE GUIDELINES</a:t>
              </a:r>
            </a:p>
            <a:p>
              <a:pPr algn="r"/>
              <a:r>
                <a:rPr lang="en-US" sz="1100" dirty="0"/>
                <a:t>Management of </a:t>
              </a:r>
              <a:r>
                <a:rPr lang="en-US" sz="1100" dirty="0" err="1"/>
                <a:t>Haemophilia</a:t>
              </a:r>
              <a:r>
                <a:rPr lang="en-US" sz="1100" dirty="0"/>
                <a:t> </a:t>
              </a:r>
            </a:p>
          </p:txBody>
        </p:sp>
        <p:sp>
          <p:nvSpPr>
            <p:cNvPr id="11" name="Right Triangle 10"/>
            <p:cNvSpPr/>
            <p:nvPr/>
          </p:nvSpPr>
          <p:spPr>
            <a:xfrm rot="16200000">
              <a:off x="5600700" y="3314700"/>
              <a:ext cx="5638800" cy="1447799"/>
            </a:xfrm>
            <a:prstGeom prst="rtTriangle">
              <a:avLst/>
            </a:prstGeom>
            <a:solidFill>
              <a:srgbClr val="FFCCCC"/>
            </a:solidFill>
            <a:ln>
              <a:solidFill>
                <a:srgbClr val="FFCC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ight Triangle 11"/>
            <p:cNvSpPr/>
            <p:nvPr/>
          </p:nvSpPr>
          <p:spPr>
            <a:xfrm rot="10800000">
              <a:off x="7924799" y="0"/>
              <a:ext cx="1219199" cy="2438400"/>
            </a:xfrm>
            <a:prstGeom prst="rtTriangle">
              <a:avLst/>
            </a:prstGeom>
            <a:solidFill>
              <a:srgbClr val="FF7C80"/>
            </a:solidFill>
            <a:ln>
              <a:solidFill>
                <a:srgbClr val="FF7C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" name="Content Placeholder 3">
            <a:extLst>
              <a:ext uri="{FF2B5EF4-FFF2-40B4-BE49-F238E27FC236}">
                <a16:creationId xmlns:a16="http://schemas.microsoft.com/office/drawing/2014/main" id="{1F904AB0-265F-4589-853C-4B74725B65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1595279"/>
            <a:ext cx="3657600" cy="22987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D07C7F8-0EA8-42FF-891A-2951A159E9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557266"/>
            <a:ext cx="4749800" cy="2286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14D18D8-AAE6-418D-8130-5C86EB60544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03800" y="3963828"/>
            <a:ext cx="3073400" cy="229870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C5020E-2B15-4B80-B504-5F3F631542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E224-55DF-43CC-81CF-D017DC1DE51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9554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893</TotalTime>
  <Words>1048</Words>
  <Application>Microsoft Office PowerPoint</Application>
  <PresentationFormat>On-screen Show (4:3)</PresentationFormat>
  <Paragraphs>268</Paragraphs>
  <Slides>33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8" baseType="lpstr">
      <vt:lpstr>Arial</vt:lpstr>
      <vt:lpstr>Arial Unicode MS</vt:lpstr>
      <vt:lpstr>Calibri</vt:lpstr>
      <vt:lpstr>Lucida Calligraphy</vt:lpstr>
      <vt:lpstr>Office Theme</vt:lpstr>
      <vt:lpstr>Training of Core Trainers  CPG Management of Haemophilia  Treatment of Musculoskeletal Complications</vt:lpstr>
      <vt:lpstr>Learning Objectives</vt:lpstr>
      <vt:lpstr>Musculoskeletal Complications In Haemophilia</vt:lpstr>
      <vt:lpstr>Effect of bleeding in the joint</vt:lpstr>
      <vt:lpstr>Synovitis</vt:lpstr>
      <vt:lpstr>Synovitis-2</vt:lpstr>
      <vt:lpstr>Synovitis-3</vt:lpstr>
      <vt:lpstr>Synovitis-4</vt:lpstr>
      <vt:lpstr>Synovitis-5</vt:lpstr>
      <vt:lpstr>Synovitis-6</vt:lpstr>
      <vt:lpstr>Synovitis-7</vt:lpstr>
      <vt:lpstr>Synovitis-8</vt:lpstr>
      <vt:lpstr>Haemophilic Arthropathy </vt:lpstr>
      <vt:lpstr>Arthropathy</vt:lpstr>
      <vt:lpstr>Arthropathy-2</vt:lpstr>
      <vt:lpstr>Arthropathy-3</vt:lpstr>
      <vt:lpstr>Arthropathy-4</vt:lpstr>
      <vt:lpstr>Arthropathy-5</vt:lpstr>
      <vt:lpstr>Muscle &amp; Joint Contracture</vt:lpstr>
      <vt:lpstr>Muscle &amp; Joint Contracture-2</vt:lpstr>
      <vt:lpstr>Muscle &amp; Joint Contracture-3</vt:lpstr>
      <vt:lpstr>Pseudotumour</vt:lpstr>
      <vt:lpstr>Pseudotumour-2</vt:lpstr>
      <vt:lpstr>Pseudotumour-3</vt:lpstr>
      <vt:lpstr>Pseudotumour-4</vt:lpstr>
      <vt:lpstr>Pseudotumour-5</vt:lpstr>
      <vt:lpstr>Pseudotumour-6</vt:lpstr>
      <vt:lpstr>Pseudotumour-7</vt:lpstr>
      <vt:lpstr>Pseudotumour-8</vt:lpstr>
      <vt:lpstr>Pseudotumour-9</vt:lpstr>
      <vt:lpstr>Pseudotumour-10</vt:lpstr>
      <vt:lpstr>Take Home Messages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Dr. Mohd. Aminuddin</cp:lastModifiedBy>
  <cp:revision>37</cp:revision>
  <dcterms:created xsi:type="dcterms:W3CDTF">2019-04-12T03:15:03Z</dcterms:created>
  <dcterms:modified xsi:type="dcterms:W3CDTF">2019-12-31T01:55:24Z</dcterms:modified>
</cp:coreProperties>
</file>